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omments/modernComment_102_7CF9A65B.xml" ContentType="application/vnd.ms-powerpoint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5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8"/>
  </p:notesMasterIdLst>
  <p:sldIdLst>
    <p:sldId id="256" r:id="rId6"/>
    <p:sldId id="26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57" r:id="rId15"/>
    <p:sldId id="265" r:id="rId16"/>
    <p:sldId id="26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7997336-2D86-A66B-0E8E-1EB46BA0E624}" name="Zubairu-Cofield, Sally" initials="ZS" userId="S::szubairuco@pa.gov::39f87f18-093f-4a06-b146-27169e2d2568" providerId="AD"/>
  <p188:author id="{3C9E03FB-3C32-5123-789B-C71A295AD17D}" name="Ciccocioppo, Barry" initials="BC" userId="S::bciccociop@pa.gov::c9b8de0a-b656-4318-af59-973f9df06e5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983FA0-9B77-78D7-5206-B39C03C0136D}" v="4" dt="2025-01-13T18:19:05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8/10/relationships/authors" Target="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Pregnant Women</a:t>
            </a:r>
          </a:p>
          <a:p>
            <a:pPr>
              <a:defRPr/>
            </a:pPr>
            <a:r>
              <a:rPr lang="en-US" sz="1800"/>
              <a:t>Participation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'[Participation vs Enrollment 3.2022.xlsx]WIC Type'!$A$3:$A$49</c:f>
              <c:numCache>
                <c:formatCode>mmm\-yy</c:formatCode>
                <c:ptCount val="46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  <c:pt idx="29">
                  <c:v>45078</c:v>
                </c:pt>
                <c:pt idx="30">
                  <c:v>45108</c:v>
                </c:pt>
                <c:pt idx="31">
                  <c:v>45139</c:v>
                </c:pt>
                <c:pt idx="32">
                  <c:v>45170</c:v>
                </c:pt>
                <c:pt idx="33">
                  <c:v>45200</c:v>
                </c:pt>
                <c:pt idx="34">
                  <c:v>45231</c:v>
                </c:pt>
                <c:pt idx="35">
                  <c:v>45261</c:v>
                </c:pt>
                <c:pt idx="36">
                  <c:v>45292</c:v>
                </c:pt>
                <c:pt idx="37">
                  <c:v>45323</c:v>
                </c:pt>
                <c:pt idx="38">
                  <c:v>45352</c:v>
                </c:pt>
                <c:pt idx="39">
                  <c:v>45383</c:v>
                </c:pt>
                <c:pt idx="40">
                  <c:v>45413</c:v>
                </c:pt>
                <c:pt idx="41">
                  <c:v>45444</c:v>
                </c:pt>
                <c:pt idx="42">
                  <c:v>45474</c:v>
                </c:pt>
                <c:pt idx="43">
                  <c:v>45505</c:v>
                </c:pt>
                <c:pt idx="44">
                  <c:v>45536</c:v>
                </c:pt>
                <c:pt idx="45">
                  <c:v>45566</c:v>
                </c:pt>
              </c:numCache>
            </c:numRef>
          </c:cat>
          <c:val>
            <c:numRef>
              <c:f>'[Participation vs Enrollment 3.2022.xlsx]WIC Type'!$B$3:$B$49</c:f>
              <c:numCache>
                <c:formatCode>General</c:formatCode>
                <c:ptCount val="46"/>
                <c:pt idx="0">
                  <c:v>12311</c:v>
                </c:pt>
                <c:pt idx="1">
                  <c:v>12524</c:v>
                </c:pt>
                <c:pt idx="2">
                  <c:v>12961</c:v>
                </c:pt>
                <c:pt idx="3">
                  <c:v>12887</c:v>
                </c:pt>
                <c:pt idx="4">
                  <c:v>12814</c:v>
                </c:pt>
                <c:pt idx="5">
                  <c:v>12430</c:v>
                </c:pt>
                <c:pt idx="6">
                  <c:v>11962</c:v>
                </c:pt>
                <c:pt idx="7">
                  <c:v>11653</c:v>
                </c:pt>
                <c:pt idx="8">
                  <c:v>11120</c:v>
                </c:pt>
                <c:pt idx="9">
                  <c:v>11183</c:v>
                </c:pt>
                <c:pt idx="10">
                  <c:v>11040</c:v>
                </c:pt>
                <c:pt idx="11">
                  <c:v>10739</c:v>
                </c:pt>
                <c:pt idx="12">
                  <c:v>10775</c:v>
                </c:pt>
                <c:pt idx="13">
                  <c:v>11592</c:v>
                </c:pt>
                <c:pt idx="14">
                  <c:v>12207</c:v>
                </c:pt>
                <c:pt idx="15">
                  <c:v>12171</c:v>
                </c:pt>
                <c:pt idx="16">
                  <c:v>12254</c:v>
                </c:pt>
                <c:pt idx="17">
                  <c:v>12207</c:v>
                </c:pt>
                <c:pt idx="18">
                  <c:v>12202</c:v>
                </c:pt>
                <c:pt idx="19">
                  <c:v>12280</c:v>
                </c:pt>
                <c:pt idx="20">
                  <c:v>11986</c:v>
                </c:pt>
                <c:pt idx="21">
                  <c:v>12054</c:v>
                </c:pt>
                <c:pt idx="22">
                  <c:v>11586</c:v>
                </c:pt>
                <c:pt idx="23">
                  <c:v>11092</c:v>
                </c:pt>
                <c:pt idx="24">
                  <c:v>11150</c:v>
                </c:pt>
                <c:pt idx="25">
                  <c:v>11733</c:v>
                </c:pt>
                <c:pt idx="26">
                  <c:v>12613</c:v>
                </c:pt>
                <c:pt idx="27">
                  <c:v>12938</c:v>
                </c:pt>
                <c:pt idx="28">
                  <c:v>13322</c:v>
                </c:pt>
                <c:pt idx="29">
                  <c:v>13361</c:v>
                </c:pt>
                <c:pt idx="30">
                  <c:v>13011</c:v>
                </c:pt>
                <c:pt idx="31">
                  <c:v>13210</c:v>
                </c:pt>
                <c:pt idx="32">
                  <c:v>12898</c:v>
                </c:pt>
                <c:pt idx="33">
                  <c:v>12768</c:v>
                </c:pt>
                <c:pt idx="34">
                  <c:v>12583</c:v>
                </c:pt>
                <c:pt idx="35">
                  <c:v>12260</c:v>
                </c:pt>
                <c:pt idx="36">
                  <c:v>12173</c:v>
                </c:pt>
                <c:pt idx="37">
                  <c:v>12790</c:v>
                </c:pt>
                <c:pt idx="38">
                  <c:v>13338</c:v>
                </c:pt>
                <c:pt idx="39">
                  <c:v>13692</c:v>
                </c:pt>
                <c:pt idx="40">
                  <c:v>14053</c:v>
                </c:pt>
                <c:pt idx="41">
                  <c:v>13853</c:v>
                </c:pt>
                <c:pt idx="42">
                  <c:v>13527</c:v>
                </c:pt>
                <c:pt idx="43">
                  <c:v>13536</c:v>
                </c:pt>
                <c:pt idx="44">
                  <c:v>13248</c:v>
                </c:pt>
                <c:pt idx="45">
                  <c:v>13263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42-42DF-B8FC-DE35870B05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1177032"/>
        <c:axId val="531177392"/>
      </c:barChart>
      <c:dateAx>
        <c:axId val="5311770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177392"/>
        <c:crosses val="autoZero"/>
        <c:auto val="1"/>
        <c:lblOffset val="100"/>
        <c:baseTimeUnit val="months"/>
      </c:dateAx>
      <c:valAx>
        <c:axId val="531177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177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2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Children</a:t>
            </a:r>
            <a:r>
              <a:rPr lang="en-US" sz="1800" b="1" baseline="0"/>
              <a:t> Term Rate</a:t>
            </a:r>
            <a:endParaRPr lang="en-US" sz="18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One year olds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TermRate!$A$1:$M$1</c:f>
              <c:strCache>
                <c:ptCount val="13"/>
                <c:pt idx="0">
                  <c:v>Age</c:v>
                </c:pt>
                <c:pt idx="1">
                  <c:v>Nov-23</c:v>
                </c:pt>
                <c:pt idx="2">
                  <c:v>Dec-23</c:v>
                </c:pt>
                <c:pt idx="3">
                  <c:v>Jan-24</c:v>
                </c:pt>
                <c:pt idx="4">
                  <c:v>Feb-24</c:v>
                </c:pt>
                <c:pt idx="5">
                  <c:v>Mar-24</c:v>
                </c:pt>
                <c:pt idx="6">
                  <c:v>Apr-24</c:v>
                </c:pt>
                <c:pt idx="7">
                  <c:v>May-24</c:v>
                </c:pt>
                <c:pt idx="8">
                  <c:v>Jun-24</c:v>
                </c:pt>
                <c:pt idx="9">
                  <c:v>Jul-24</c:v>
                </c:pt>
                <c:pt idx="10">
                  <c:v>Aug-24</c:v>
                </c:pt>
                <c:pt idx="11">
                  <c:v>Sep-24</c:v>
                </c:pt>
                <c:pt idx="12">
                  <c:v>Oct-24</c:v>
                </c:pt>
              </c:strCache>
            </c:strRef>
          </c:cat>
          <c:val>
            <c:numRef>
              <c:f>TermRate!$A$2:$M$2</c:f>
              <c:numCache>
                <c:formatCode>General</c:formatCode>
                <c:ptCount val="13"/>
                <c:pt idx="0">
                  <c:v>1</c:v>
                </c:pt>
                <c:pt idx="1">
                  <c:v>25</c:v>
                </c:pt>
                <c:pt idx="2">
                  <c:v>18</c:v>
                </c:pt>
                <c:pt idx="3">
                  <c:v>17</c:v>
                </c:pt>
                <c:pt idx="4">
                  <c:v>20</c:v>
                </c:pt>
                <c:pt idx="5">
                  <c:v>24</c:v>
                </c:pt>
                <c:pt idx="6">
                  <c:v>22</c:v>
                </c:pt>
                <c:pt idx="7">
                  <c:v>13</c:v>
                </c:pt>
                <c:pt idx="8">
                  <c:v>13</c:v>
                </c:pt>
                <c:pt idx="9">
                  <c:v>25</c:v>
                </c:pt>
                <c:pt idx="10">
                  <c:v>33</c:v>
                </c:pt>
                <c:pt idx="11">
                  <c:v>21</c:v>
                </c:pt>
                <c:pt idx="12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8C-4168-82B1-D31DA20558FF}"/>
            </c:ext>
          </c:extLst>
        </c:ser>
        <c:ser>
          <c:idx val="1"/>
          <c:order val="1"/>
          <c:tx>
            <c:v>2 year olds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TermRate!$A$1:$M$1</c:f>
              <c:strCache>
                <c:ptCount val="13"/>
                <c:pt idx="0">
                  <c:v>Age</c:v>
                </c:pt>
                <c:pt idx="1">
                  <c:v>Nov-23</c:v>
                </c:pt>
                <c:pt idx="2">
                  <c:v>Dec-23</c:v>
                </c:pt>
                <c:pt idx="3">
                  <c:v>Jan-24</c:v>
                </c:pt>
                <c:pt idx="4">
                  <c:v>Feb-24</c:v>
                </c:pt>
                <c:pt idx="5">
                  <c:v>Mar-24</c:v>
                </c:pt>
                <c:pt idx="6">
                  <c:v>Apr-24</c:v>
                </c:pt>
                <c:pt idx="7">
                  <c:v>May-24</c:v>
                </c:pt>
                <c:pt idx="8">
                  <c:v>Jun-24</c:v>
                </c:pt>
                <c:pt idx="9">
                  <c:v>Jul-24</c:v>
                </c:pt>
                <c:pt idx="10">
                  <c:v>Aug-24</c:v>
                </c:pt>
                <c:pt idx="11">
                  <c:v>Sep-24</c:v>
                </c:pt>
                <c:pt idx="12">
                  <c:v>Oct-24</c:v>
                </c:pt>
              </c:strCache>
            </c:strRef>
          </c:cat>
          <c:val>
            <c:numRef>
              <c:f>TermRate!$A$3:$M$3</c:f>
              <c:numCache>
                <c:formatCode>General</c:formatCode>
                <c:ptCount val="13"/>
                <c:pt idx="0">
                  <c:v>2</c:v>
                </c:pt>
                <c:pt idx="1">
                  <c:v>7</c:v>
                </c:pt>
                <c:pt idx="2">
                  <c:v>15</c:v>
                </c:pt>
                <c:pt idx="3">
                  <c:v>6</c:v>
                </c:pt>
                <c:pt idx="4">
                  <c:v>14</c:v>
                </c:pt>
                <c:pt idx="5">
                  <c:v>18</c:v>
                </c:pt>
                <c:pt idx="6">
                  <c:v>10</c:v>
                </c:pt>
                <c:pt idx="7">
                  <c:v>14</c:v>
                </c:pt>
                <c:pt idx="8">
                  <c:v>13</c:v>
                </c:pt>
                <c:pt idx="9">
                  <c:v>15</c:v>
                </c:pt>
                <c:pt idx="10">
                  <c:v>13</c:v>
                </c:pt>
                <c:pt idx="11">
                  <c:v>17</c:v>
                </c:pt>
                <c:pt idx="12">
                  <c:v>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B8C-4168-82B1-D31DA20558FF}"/>
            </c:ext>
          </c:extLst>
        </c:ser>
        <c:ser>
          <c:idx val="2"/>
          <c:order val="2"/>
          <c:tx>
            <c:v>3 year olds</c:v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TermRate!$A$1:$M$1</c:f>
              <c:strCache>
                <c:ptCount val="13"/>
                <c:pt idx="0">
                  <c:v>Age</c:v>
                </c:pt>
                <c:pt idx="1">
                  <c:v>Nov-23</c:v>
                </c:pt>
                <c:pt idx="2">
                  <c:v>Dec-23</c:v>
                </c:pt>
                <c:pt idx="3">
                  <c:v>Jan-24</c:v>
                </c:pt>
                <c:pt idx="4">
                  <c:v>Feb-24</c:v>
                </c:pt>
                <c:pt idx="5">
                  <c:v>Mar-24</c:v>
                </c:pt>
                <c:pt idx="6">
                  <c:v>Apr-24</c:v>
                </c:pt>
                <c:pt idx="7">
                  <c:v>May-24</c:v>
                </c:pt>
                <c:pt idx="8">
                  <c:v>Jun-24</c:v>
                </c:pt>
                <c:pt idx="9">
                  <c:v>Jul-24</c:v>
                </c:pt>
                <c:pt idx="10">
                  <c:v>Aug-24</c:v>
                </c:pt>
                <c:pt idx="11">
                  <c:v>Sep-24</c:v>
                </c:pt>
                <c:pt idx="12">
                  <c:v>Oct-24</c:v>
                </c:pt>
              </c:strCache>
            </c:strRef>
          </c:cat>
          <c:val>
            <c:numRef>
              <c:f>TermRate!$A$4:$M$4</c:f>
              <c:numCache>
                <c:formatCode>General</c:formatCode>
                <c:ptCount val="13"/>
                <c:pt idx="0">
                  <c:v>3</c:v>
                </c:pt>
                <c:pt idx="1">
                  <c:v>11</c:v>
                </c:pt>
                <c:pt idx="2">
                  <c:v>11</c:v>
                </c:pt>
                <c:pt idx="3">
                  <c:v>14</c:v>
                </c:pt>
                <c:pt idx="4">
                  <c:v>6</c:v>
                </c:pt>
                <c:pt idx="5">
                  <c:v>16</c:v>
                </c:pt>
                <c:pt idx="6">
                  <c:v>11</c:v>
                </c:pt>
                <c:pt idx="7">
                  <c:v>7</c:v>
                </c:pt>
                <c:pt idx="8">
                  <c:v>12</c:v>
                </c:pt>
                <c:pt idx="9">
                  <c:v>14</c:v>
                </c:pt>
                <c:pt idx="10">
                  <c:v>15</c:v>
                </c:pt>
                <c:pt idx="11">
                  <c:v>15</c:v>
                </c:pt>
                <c:pt idx="12">
                  <c:v>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B8C-4168-82B1-D31DA20558FF}"/>
            </c:ext>
          </c:extLst>
        </c:ser>
        <c:ser>
          <c:idx val="3"/>
          <c:order val="3"/>
          <c:tx>
            <c:v>4 year olds</c:v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TermRate!$A$1:$M$1</c:f>
              <c:strCache>
                <c:ptCount val="13"/>
                <c:pt idx="0">
                  <c:v>Age</c:v>
                </c:pt>
                <c:pt idx="1">
                  <c:v>Nov-23</c:v>
                </c:pt>
                <c:pt idx="2">
                  <c:v>Dec-23</c:v>
                </c:pt>
                <c:pt idx="3">
                  <c:v>Jan-24</c:v>
                </c:pt>
                <c:pt idx="4">
                  <c:v>Feb-24</c:v>
                </c:pt>
                <c:pt idx="5">
                  <c:v>Mar-24</c:v>
                </c:pt>
                <c:pt idx="6">
                  <c:v>Apr-24</c:v>
                </c:pt>
                <c:pt idx="7">
                  <c:v>May-24</c:v>
                </c:pt>
                <c:pt idx="8">
                  <c:v>Jun-24</c:v>
                </c:pt>
                <c:pt idx="9">
                  <c:v>Jul-24</c:v>
                </c:pt>
                <c:pt idx="10">
                  <c:v>Aug-24</c:v>
                </c:pt>
                <c:pt idx="11">
                  <c:v>Sep-24</c:v>
                </c:pt>
                <c:pt idx="12">
                  <c:v>Oct-24</c:v>
                </c:pt>
              </c:strCache>
            </c:strRef>
          </c:cat>
          <c:val>
            <c:numRef>
              <c:f>TermRate!$A$5:$M$5</c:f>
              <c:numCache>
                <c:formatCode>General</c:formatCode>
                <c:ptCount val="13"/>
                <c:pt idx="0">
                  <c:v>4</c:v>
                </c:pt>
                <c:pt idx="1">
                  <c:v>14</c:v>
                </c:pt>
                <c:pt idx="2">
                  <c:v>16</c:v>
                </c:pt>
                <c:pt idx="3">
                  <c:v>9</c:v>
                </c:pt>
                <c:pt idx="4">
                  <c:v>11</c:v>
                </c:pt>
                <c:pt idx="5">
                  <c:v>16</c:v>
                </c:pt>
                <c:pt idx="6">
                  <c:v>14</c:v>
                </c:pt>
                <c:pt idx="7">
                  <c:v>15</c:v>
                </c:pt>
                <c:pt idx="8">
                  <c:v>10</c:v>
                </c:pt>
                <c:pt idx="9">
                  <c:v>13</c:v>
                </c:pt>
                <c:pt idx="10">
                  <c:v>12</c:v>
                </c:pt>
                <c:pt idx="11">
                  <c:v>11</c:v>
                </c:pt>
                <c:pt idx="12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B8C-4168-82B1-D31DA20558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0524568"/>
        <c:axId val="1190527448"/>
      </c:lineChart>
      <c:catAx>
        <c:axId val="1190524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0527448"/>
        <c:crosses val="autoZero"/>
        <c:auto val="1"/>
        <c:lblAlgn val="ctr"/>
        <c:lblOffset val="100"/>
        <c:noMultiLvlLbl val="0"/>
      </c:catAx>
      <c:valAx>
        <c:axId val="1190527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0524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Breastfeeding Women</a:t>
            </a:r>
          </a:p>
          <a:p>
            <a:pPr>
              <a:defRPr/>
            </a:pPr>
            <a:r>
              <a:rPr lang="en-US" sz="1800"/>
              <a:t>Participation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'[Participation vs Enrollment 3.2022.xlsx]WIC Type'!$A$3:$A$49</c:f>
              <c:numCache>
                <c:formatCode>mmm\-yy</c:formatCode>
                <c:ptCount val="46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  <c:pt idx="29">
                  <c:v>45078</c:v>
                </c:pt>
                <c:pt idx="30">
                  <c:v>45108</c:v>
                </c:pt>
                <c:pt idx="31">
                  <c:v>45139</c:v>
                </c:pt>
                <c:pt idx="32">
                  <c:v>45170</c:v>
                </c:pt>
                <c:pt idx="33">
                  <c:v>45200</c:v>
                </c:pt>
                <c:pt idx="34">
                  <c:v>45231</c:v>
                </c:pt>
                <c:pt idx="35">
                  <c:v>45261</c:v>
                </c:pt>
                <c:pt idx="36">
                  <c:v>45292</c:v>
                </c:pt>
                <c:pt idx="37">
                  <c:v>45323</c:v>
                </c:pt>
                <c:pt idx="38">
                  <c:v>45352</c:v>
                </c:pt>
                <c:pt idx="39">
                  <c:v>45383</c:v>
                </c:pt>
                <c:pt idx="40">
                  <c:v>45413</c:v>
                </c:pt>
                <c:pt idx="41">
                  <c:v>45444</c:v>
                </c:pt>
                <c:pt idx="42">
                  <c:v>45474</c:v>
                </c:pt>
                <c:pt idx="43">
                  <c:v>45505</c:v>
                </c:pt>
                <c:pt idx="44">
                  <c:v>45536</c:v>
                </c:pt>
                <c:pt idx="45">
                  <c:v>45566</c:v>
                </c:pt>
              </c:numCache>
            </c:numRef>
          </c:cat>
          <c:val>
            <c:numRef>
              <c:f>'[Participation vs Enrollment 3.2022.xlsx]WIC Type'!$F$3:$F$49</c:f>
              <c:numCache>
                <c:formatCode>General</c:formatCode>
                <c:ptCount val="46"/>
                <c:pt idx="0">
                  <c:v>8198</c:v>
                </c:pt>
                <c:pt idx="1">
                  <c:v>8069</c:v>
                </c:pt>
                <c:pt idx="2">
                  <c:v>8289</c:v>
                </c:pt>
                <c:pt idx="3">
                  <c:v>8206</c:v>
                </c:pt>
                <c:pt idx="4">
                  <c:v>8083</c:v>
                </c:pt>
                <c:pt idx="5">
                  <c:v>8073</c:v>
                </c:pt>
                <c:pt idx="6">
                  <c:v>8015</c:v>
                </c:pt>
                <c:pt idx="7">
                  <c:v>8018</c:v>
                </c:pt>
                <c:pt idx="8">
                  <c:v>7964</c:v>
                </c:pt>
                <c:pt idx="9">
                  <c:v>7963</c:v>
                </c:pt>
                <c:pt idx="10">
                  <c:v>7933</c:v>
                </c:pt>
                <c:pt idx="11">
                  <c:v>7922</c:v>
                </c:pt>
                <c:pt idx="12">
                  <c:v>7924</c:v>
                </c:pt>
                <c:pt idx="13">
                  <c:v>7976</c:v>
                </c:pt>
                <c:pt idx="14">
                  <c:v>8463</c:v>
                </c:pt>
                <c:pt idx="15">
                  <c:v>8654</c:v>
                </c:pt>
                <c:pt idx="16">
                  <c:v>8880</c:v>
                </c:pt>
                <c:pt idx="17">
                  <c:v>8980</c:v>
                </c:pt>
                <c:pt idx="18">
                  <c:v>9187</c:v>
                </c:pt>
                <c:pt idx="19">
                  <c:v>9631</c:v>
                </c:pt>
                <c:pt idx="20">
                  <c:v>9755</c:v>
                </c:pt>
                <c:pt idx="21">
                  <c:v>9862</c:v>
                </c:pt>
                <c:pt idx="22">
                  <c:v>9755</c:v>
                </c:pt>
                <c:pt idx="23">
                  <c:v>9677</c:v>
                </c:pt>
                <c:pt idx="24">
                  <c:v>10529</c:v>
                </c:pt>
                <c:pt idx="25">
                  <c:v>10178</c:v>
                </c:pt>
                <c:pt idx="26">
                  <c:v>10659</c:v>
                </c:pt>
                <c:pt idx="27">
                  <c:v>10555</c:v>
                </c:pt>
                <c:pt idx="28">
                  <c:v>10707</c:v>
                </c:pt>
                <c:pt idx="29">
                  <c:v>10660</c:v>
                </c:pt>
                <c:pt idx="30">
                  <c:v>10441</c:v>
                </c:pt>
                <c:pt idx="31">
                  <c:v>10655</c:v>
                </c:pt>
                <c:pt idx="32">
                  <c:v>10529</c:v>
                </c:pt>
                <c:pt idx="33">
                  <c:v>10758</c:v>
                </c:pt>
                <c:pt idx="34">
                  <c:v>10703</c:v>
                </c:pt>
                <c:pt idx="35">
                  <c:v>10473</c:v>
                </c:pt>
                <c:pt idx="36">
                  <c:v>10728</c:v>
                </c:pt>
                <c:pt idx="37">
                  <c:v>11199</c:v>
                </c:pt>
                <c:pt idx="38">
                  <c:v>11401</c:v>
                </c:pt>
                <c:pt idx="39">
                  <c:v>11585</c:v>
                </c:pt>
                <c:pt idx="40">
                  <c:v>11701</c:v>
                </c:pt>
                <c:pt idx="41">
                  <c:v>11592</c:v>
                </c:pt>
                <c:pt idx="42">
                  <c:v>11605</c:v>
                </c:pt>
                <c:pt idx="43">
                  <c:v>11704</c:v>
                </c:pt>
                <c:pt idx="44">
                  <c:v>11789</c:v>
                </c:pt>
                <c:pt idx="45">
                  <c:v>11938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9D-4B2B-AA73-73FE7850EB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79332784"/>
        <c:axId val="779328824"/>
      </c:barChart>
      <c:dateAx>
        <c:axId val="77933278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9328824"/>
        <c:crosses val="autoZero"/>
        <c:auto val="1"/>
        <c:lblOffset val="100"/>
        <c:baseTimeUnit val="months"/>
      </c:dateAx>
      <c:valAx>
        <c:axId val="779328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9332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2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Not</a:t>
            </a:r>
            <a:r>
              <a:rPr lang="en-US" sz="1800" baseline="0"/>
              <a:t> Breastfeeding Women</a:t>
            </a:r>
          </a:p>
          <a:p>
            <a:pPr>
              <a:defRPr/>
            </a:pPr>
            <a:r>
              <a:rPr lang="en-US" sz="1800" baseline="0"/>
              <a:t>Participation</a:t>
            </a:r>
            <a:endParaRPr lang="en-US" sz="18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'[Participation vs Enrollment 3.2022.xlsx]WIC Type'!$A$3:$A$49</c:f>
              <c:numCache>
                <c:formatCode>mmm\-yy</c:formatCode>
                <c:ptCount val="46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  <c:pt idx="29">
                  <c:v>45078</c:v>
                </c:pt>
                <c:pt idx="30">
                  <c:v>45108</c:v>
                </c:pt>
                <c:pt idx="31">
                  <c:v>45139</c:v>
                </c:pt>
                <c:pt idx="32">
                  <c:v>45170</c:v>
                </c:pt>
                <c:pt idx="33">
                  <c:v>45200</c:v>
                </c:pt>
                <c:pt idx="34">
                  <c:v>45231</c:v>
                </c:pt>
                <c:pt idx="35">
                  <c:v>45261</c:v>
                </c:pt>
                <c:pt idx="36">
                  <c:v>45292</c:v>
                </c:pt>
                <c:pt idx="37">
                  <c:v>45323</c:v>
                </c:pt>
                <c:pt idx="38">
                  <c:v>45352</c:v>
                </c:pt>
                <c:pt idx="39">
                  <c:v>45383</c:v>
                </c:pt>
                <c:pt idx="40">
                  <c:v>45413</c:v>
                </c:pt>
                <c:pt idx="41">
                  <c:v>45444</c:v>
                </c:pt>
                <c:pt idx="42">
                  <c:v>45474</c:v>
                </c:pt>
                <c:pt idx="43">
                  <c:v>45505</c:v>
                </c:pt>
                <c:pt idx="44">
                  <c:v>45536</c:v>
                </c:pt>
                <c:pt idx="45">
                  <c:v>45566</c:v>
                </c:pt>
              </c:numCache>
            </c:numRef>
          </c:cat>
          <c:val>
            <c:numRef>
              <c:f>'[Participation vs Enrollment 3.2022.xlsx]WIC Type'!$J$3:$J$49</c:f>
              <c:numCache>
                <c:formatCode>General</c:formatCode>
                <c:ptCount val="46"/>
                <c:pt idx="0">
                  <c:v>18236</c:v>
                </c:pt>
                <c:pt idx="1">
                  <c:v>17314</c:v>
                </c:pt>
                <c:pt idx="2">
                  <c:v>17026</c:v>
                </c:pt>
                <c:pt idx="3">
                  <c:v>16381</c:v>
                </c:pt>
                <c:pt idx="4">
                  <c:v>15722</c:v>
                </c:pt>
                <c:pt idx="5">
                  <c:v>15438</c:v>
                </c:pt>
                <c:pt idx="6">
                  <c:v>15087</c:v>
                </c:pt>
                <c:pt idx="7">
                  <c:v>15235</c:v>
                </c:pt>
                <c:pt idx="8">
                  <c:v>15532</c:v>
                </c:pt>
                <c:pt idx="9">
                  <c:v>15614</c:v>
                </c:pt>
                <c:pt idx="10">
                  <c:v>15972</c:v>
                </c:pt>
                <c:pt idx="11">
                  <c:v>16224</c:v>
                </c:pt>
                <c:pt idx="12">
                  <c:v>16460</c:v>
                </c:pt>
                <c:pt idx="13">
                  <c:v>16109</c:v>
                </c:pt>
                <c:pt idx="14">
                  <c:v>15959</c:v>
                </c:pt>
                <c:pt idx="15">
                  <c:v>15267</c:v>
                </c:pt>
                <c:pt idx="16">
                  <c:v>14717</c:v>
                </c:pt>
                <c:pt idx="17">
                  <c:v>14424</c:v>
                </c:pt>
                <c:pt idx="18">
                  <c:v>14041</c:v>
                </c:pt>
                <c:pt idx="19">
                  <c:v>14376</c:v>
                </c:pt>
                <c:pt idx="20">
                  <c:v>15056</c:v>
                </c:pt>
                <c:pt idx="21">
                  <c:v>15001</c:v>
                </c:pt>
                <c:pt idx="22">
                  <c:v>15009</c:v>
                </c:pt>
                <c:pt idx="23">
                  <c:v>15066</c:v>
                </c:pt>
                <c:pt idx="24">
                  <c:v>15390</c:v>
                </c:pt>
                <c:pt idx="25">
                  <c:v>15251</c:v>
                </c:pt>
                <c:pt idx="26">
                  <c:v>15341</c:v>
                </c:pt>
                <c:pt idx="27">
                  <c:v>15087</c:v>
                </c:pt>
                <c:pt idx="28">
                  <c:v>15369</c:v>
                </c:pt>
                <c:pt idx="29">
                  <c:v>15310</c:v>
                </c:pt>
                <c:pt idx="30">
                  <c:v>15010</c:v>
                </c:pt>
                <c:pt idx="31">
                  <c:v>15401</c:v>
                </c:pt>
                <c:pt idx="32">
                  <c:v>15469</c:v>
                </c:pt>
                <c:pt idx="33">
                  <c:v>15549</c:v>
                </c:pt>
                <c:pt idx="34">
                  <c:v>15611</c:v>
                </c:pt>
                <c:pt idx="35">
                  <c:v>15390</c:v>
                </c:pt>
                <c:pt idx="36">
                  <c:v>15719</c:v>
                </c:pt>
                <c:pt idx="37">
                  <c:v>15599</c:v>
                </c:pt>
                <c:pt idx="38">
                  <c:v>15410</c:v>
                </c:pt>
                <c:pt idx="39">
                  <c:v>15452</c:v>
                </c:pt>
                <c:pt idx="40">
                  <c:v>15333</c:v>
                </c:pt>
                <c:pt idx="41">
                  <c:v>15066</c:v>
                </c:pt>
                <c:pt idx="42">
                  <c:v>15116</c:v>
                </c:pt>
                <c:pt idx="43">
                  <c:v>15069</c:v>
                </c:pt>
                <c:pt idx="44">
                  <c:v>15227</c:v>
                </c:pt>
                <c:pt idx="45">
                  <c:v>15167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3C-471B-89CB-1C93597B44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23699136"/>
        <c:axId val="823696616"/>
      </c:barChart>
      <c:dateAx>
        <c:axId val="82369913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3696616"/>
        <c:crosses val="autoZero"/>
        <c:auto val="1"/>
        <c:lblOffset val="100"/>
        <c:baseTimeUnit val="months"/>
      </c:dateAx>
      <c:valAx>
        <c:axId val="823696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3699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Fully Breastfeeding</a:t>
            </a:r>
            <a:r>
              <a:rPr lang="en-US" sz="1600" baseline="0"/>
              <a:t> Infants</a:t>
            </a:r>
          </a:p>
          <a:p>
            <a:pPr>
              <a:defRPr/>
            </a:pPr>
            <a:r>
              <a:rPr lang="en-US" sz="1600" baseline="0"/>
              <a:t>0-5 months</a:t>
            </a:r>
          </a:p>
          <a:p>
            <a:pPr>
              <a:defRPr/>
            </a:pPr>
            <a:r>
              <a:rPr lang="en-US" sz="1600" baseline="0"/>
              <a:t>Participation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'[Participation vs Enrollment 3.2022.xlsx]WIC Type'!$A$56:$A$102</c:f>
              <c:numCache>
                <c:formatCode>mmm\-yy</c:formatCode>
                <c:ptCount val="46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  <c:pt idx="29">
                  <c:v>45078</c:v>
                </c:pt>
                <c:pt idx="30">
                  <c:v>45108</c:v>
                </c:pt>
                <c:pt idx="31">
                  <c:v>45139</c:v>
                </c:pt>
                <c:pt idx="32">
                  <c:v>45170</c:v>
                </c:pt>
                <c:pt idx="33">
                  <c:v>45200</c:v>
                </c:pt>
                <c:pt idx="34">
                  <c:v>45231</c:v>
                </c:pt>
                <c:pt idx="35">
                  <c:v>45261</c:v>
                </c:pt>
                <c:pt idx="36">
                  <c:v>45292</c:v>
                </c:pt>
                <c:pt idx="37">
                  <c:v>45323</c:v>
                </c:pt>
                <c:pt idx="38">
                  <c:v>45352</c:v>
                </c:pt>
                <c:pt idx="39">
                  <c:v>45383</c:v>
                </c:pt>
                <c:pt idx="40">
                  <c:v>45413</c:v>
                </c:pt>
                <c:pt idx="41">
                  <c:v>45444</c:v>
                </c:pt>
                <c:pt idx="42">
                  <c:v>45474</c:v>
                </c:pt>
                <c:pt idx="43">
                  <c:v>45505</c:v>
                </c:pt>
                <c:pt idx="44">
                  <c:v>45536</c:v>
                </c:pt>
                <c:pt idx="45">
                  <c:v>45566</c:v>
                </c:pt>
              </c:numCache>
            </c:numRef>
          </c:cat>
          <c:val>
            <c:numRef>
              <c:f>'[Participation vs Enrollment 3.2022.xlsx]WIC Type'!$B$56:$B$102</c:f>
              <c:numCache>
                <c:formatCode>General</c:formatCode>
                <c:ptCount val="46"/>
                <c:pt idx="0">
                  <c:v>2727</c:v>
                </c:pt>
                <c:pt idx="1">
                  <c:v>2693</c:v>
                </c:pt>
                <c:pt idx="2">
                  <c:v>2690</c:v>
                </c:pt>
                <c:pt idx="3">
                  <c:v>2663</c:v>
                </c:pt>
                <c:pt idx="4">
                  <c:v>2586</c:v>
                </c:pt>
                <c:pt idx="5">
                  <c:v>2549</c:v>
                </c:pt>
                <c:pt idx="6">
                  <c:v>2569</c:v>
                </c:pt>
                <c:pt idx="7">
                  <c:v>2527</c:v>
                </c:pt>
                <c:pt idx="8">
                  <c:v>2476</c:v>
                </c:pt>
                <c:pt idx="9">
                  <c:v>2463</c:v>
                </c:pt>
                <c:pt idx="10">
                  <c:v>2463</c:v>
                </c:pt>
                <c:pt idx="11">
                  <c:v>2492</c:v>
                </c:pt>
                <c:pt idx="12">
                  <c:v>2490</c:v>
                </c:pt>
                <c:pt idx="13">
                  <c:v>2486</c:v>
                </c:pt>
                <c:pt idx="14">
                  <c:v>2652</c:v>
                </c:pt>
                <c:pt idx="15">
                  <c:v>2728</c:v>
                </c:pt>
                <c:pt idx="16">
                  <c:v>2837</c:v>
                </c:pt>
                <c:pt idx="17">
                  <c:v>2905</c:v>
                </c:pt>
                <c:pt idx="18">
                  <c:v>2937</c:v>
                </c:pt>
                <c:pt idx="19">
                  <c:v>3068</c:v>
                </c:pt>
                <c:pt idx="20">
                  <c:v>3172</c:v>
                </c:pt>
                <c:pt idx="21">
                  <c:v>3238</c:v>
                </c:pt>
                <c:pt idx="22">
                  <c:v>3178</c:v>
                </c:pt>
                <c:pt idx="23">
                  <c:v>3147</c:v>
                </c:pt>
                <c:pt idx="24">
                  <c:v>3167</c:v>
                </c:pt>
                <c:pt idx="25">
                  <c:v>3185</c:v>
                </c:pt>
                <c:pt idx="26">
                  <c:v>3297</c:v>
                </c:pt>
                <c:pt idx="27">
                  <c:v>3265</c:v>
                </c:pt>
                <c:pt idx="28">
                  <c:v>3273</c:v>
                </c:pt>
                <c:pt idx="29">
                  <c:v>3226</c:v>
                </c:pt>
                <c:pt idx="30">
                  <c:v>3087</c:v>
                </c:pt>
                <c:pt idx="31">
                  <c:v>3226</c:v>
                </c:pt>
                <c:pt idx="32">
                  <c:v>3169</c:v>
                </c:pt>
                <c:pt idx="33">
                  <c:v>3249</c:v>
                </c:pt>
                <c:pt idx="34">
                  <c:v>3339</c:v>
                </c:pt>
                <c:pt idx="35">
                  <c:v>3319</c:v>
                </c:pt>
                <c:pt idx="36">
                  <c:v>3396</c:v>
                </c:pt>
                <c:pt idx="37">
                  <c:v>3373</c:v>
                </c:pt>
                <c:pt idx="38">
                  <c:v>3488</c:v>
                </c:pt>
                <c:pt idx="39">
                  <c:v>3518</c:v>
                </c:pt>
                <c:pt idx="40">
                  <c:v>3538</c:v>
                </c:pt>
                <c:pt idx="41">
                  <c:v>3460</c:v>
                </c:pt>
                <c:pt idx="42">
                  <c:v>3436</c:v>
                </c:pt>
                <c:pt idx="43">
                  <c:v>3505</c:v>
                </c:pt>
                <c:pt idx="44">
                  <c:v>3577</c:v>
                </c:pt>
                <c:pt idx="45">
                  <c:v>3691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3C-4E19-99CD-C4A23E189C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37848296"/>
        <c:axId val="737845776"/>
      </c:barChart>
      <c:dateAx>
        <c:axId val="73784829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845776"/>
        <c:crosses val="autoZero"/>
        <c:auto val="1"/>
        <c:lblOffset val="100"/>
        <c:baseTimeUnit val="months"/>
      </c:dateAx>
      <c:valAx>
        <c:axId val="737845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848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Fully Breastfeeding</a:t>
            </a:r>
            <a:r>
              <a:rPr lang="en-US" sz="1600" baseline="0"/>
              <a:t> Infants </a:t>
            </a:r>
          </a:p>
          <a:p>
            <a:pPr>
              <a:defRPr/>
            </a:pPr>
            <a:r>
              <a:rPr lang="en-US" sz="1600" baseline="0"/>
              <a:t>6-11 months</a:t>
            </a:r>
          </a:p>
          <a:p>
            <a:pPr>
              <a:defRPr/>
            </a:pPr>
            <a:r>
              <a:rPr lang="en-US" sz="1600" baseline="0"/>
              <a:t>Participation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'[Participation vs Enrollment 3.2022.xlsx]WIC Type'!$A$56:$A$102</c:f>
              <c:numCache>
                <c:formatCode>mmm\-yy</c:formatCode>
                <c:ptCount val="46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  <c:pt idx="29">
                  <c:v>45078</c:v>
                </c:pt>
                <c:pt idx="30">
                  <c:v>45108</c:v>
                </c:pt>
                <c:pt idx="31">
                  <c:v>45139</c:v>
                </c:pt>
                <c:pt idx="32">
                  <c:v>45170</c:v>
                </c:pt>
                <c:pt idx="33">
                  <c:v>45200</c:v>
                </c:pt>
                <c:pt idx="34">
                  <c:v>45231</c:v>
                </c:pt>
                <c:pt idx="35">
                  <c:v>45261</c:v>
                </c:pt>
                <c:pt idx="36">
                  <c:v>45292</c:v>
                </c:pt>
                <c:pt idx="37">
                  <c:v>45323</c:v>
                </c:pt>
                <c:pt idx="38">
                  <c:v>45352</c:v>
                </c:pt>
                <c:pt idx="39">
                  <c:v>45383</c:v>
                </c:pt>
                <c:pt idx="40">
                  <c:v>45413</c:v>
                </c:pt>
                <c:pt idx="41">
                  <c:v>45444</c:v>
                </c:pt>
                <c:pt idx="42">
                  <c:v>45474</c:v>
                </c:pt>
                <c:pt idx="43">
                  <c:v>45505</c:v>
                </c:pt>
                <c:pt idx="44">
                  <c:v>45536</c:v>
                </c:pt>
                <c:pt idx="45">
                  <c:v>45566</c:v>
                </c:pt>
              </c:numCache>
            </c:numRef>
          </c:cat>
          <c:val>
            <c:numRef>
              <c:f>'[Participation vs Enrollment 3.2022.xlsx]WIC Type'!$F$56:$F$102</c:f>
              <c:numCache>
                <c:formatCode>General</c:formatCode>
                <c:ptCount val="46"/>
                <c:pt idx="0">
                  <c:v>1470</c:v>
                </c:pt>
                <c:pt idx="1">
                  <c:v>1484</c:v>
                </c:pt>
                <c:pt idx="2">
                  <c:v>1552</c:v>
                </c:pt>
                <c:pt idx="3">
                  <c:v>1508</c:v>
                </c:pt>
                <c:pt idx="4">
                  <c:v>1514</c:v>
                </c:pt>
                <c:pt idx="5">
                  <c:v>1416</c:v>
                </c:pt>
                <c:pt idx="6">
                  <c:v>1358</c:v>
                </c:pt>
                <c:pt idx="7">
                  <c:v>1357</c:v>
                </c:pt>
                <c:pt idx="8">
                  <c:v>1311</c:v>
                </c:pt>
                <c:pt idx="9">
                  <c:v>1326</c:v>
                </c:pt>
                <c:pt idx="10">
                  <c:v>1335</c:v>
                </c:pt>
                <c:pt idx="11">
                  <c:v>1284</c:v>
                </c:pt>
                <c:pt idx="12">
                  <c:v>1287</c:v>
                </c:pt>
                <c:pt idx="13">
                  <c:v>1351</c:v>
                </c:pt>
                <c:pt idx="14">
                  <c:v>1441</c:v>
                </c:pt>
                <c:pt idx="15">
                  <c:v>1459</c:v>
                </c:pt>
                <c:pt idx="16">
                  <c:v>1513</c:v>
                </c:pt>
                <c:pt idx="17">
                  <c:v>1567</c:v>
                </c:pt>
                <c:pt idx="18">
                  <c:v>1611</c:v>
                </c:pt>
                <c:pt idx="19">
                  <c:v>1677</c:v>
                </c:pt>
                <c:pt idx="20">
                  <c:v>1719</c:v>
                </c:pt>
                <c:pt idx="21">
                  <c:v>1733</c:v>
                </c:pt>
                <c:pt idx="22">
                  <c:v>1731</c:v>
                </c:pt>
                <c:pt idx="23">
                  <c:v>1683</c:v>
                </c:pt>
                <c:pt idx="24">
                  <c:v>1822</c:v>
                </c:pt>
                <c:pt idx="25">
                  <c:v>1933</c:v>
                </c:pt>
                <c:pt idx="26">
                  <c:v>2042</c:v>
                </c:pt>
                <c:pt idx="27">
                  <c:v>2087</c:v>
                </c:pt>
                <c:pt idx="28">
                  <c:v>2129</c:v>
                </c:pt>
                <c:pt idx="29">
                  <c:v>2138</c:v>
                </c:pt>
                <c:pt idx="30">
                  <c:v>2129</c:v>
                </c:pt>
                <c:pt idx="31">
                  <c:v>2095</c:v>
                </c:pt>
                <c:pt idx="32">
                  <c:v>2045</c:v>
                </c:pt>
                <c:pt idx="33">
                  <c:v>2038</c:v>
                </c:pt>
                <c:pt idx="34">
                  <c:v>2015</c:v>
                </c:pt>
                <c:pt idx="35">
                  <c:v>1950</c:v>
                </c:pt>
                <c:pt idx="36">
                  <c:v>2001</c:v>
                </c:pt>
                <c:pt idx="37">
                  <c:v>2065</c:v>
                </c:pt>
                <c:pt idx="38">
                  <c:v>2100</c:v>
                </c:pt>
                <c:pt idx="39">
                  <c:v>2166</c:v>
                </c:pt>
                <c:pt idx="40">
                  <c:v>2190</c:v>
                </c:pt>
                <c:pt idx="41">
                  <c:v>2189</c:v>
                </c:pt>
                <c:pt idx="42">
                  <c:v>2278</c:v>
                </c:pt>
                <c:pt idx="43">
                  <c:v>2285</c:v>
                </c:pt>
                <c:pt idx="44">
                  <c:v>2266</c:v>
                </c:pt>
                <c:pt idx="45">
                  <c:v>2277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B0-4E5B-8169-4B48598542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1237000"/>
        <c:axId val="951234840"/>
      </c:barChart>
      <c:dateAx>
        <c:axId val="95123700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1234840"/>
        <c:crosses val="autoZero"/>
        <c:auto val="1"/>
        <c:lblOffset val="100"/>
        <c:baseTimeUnit val="months"/>
      </c:dateAx>
      <c:valAx>
        <c:axId val="951234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1237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Partially Breastfeeding Infants</a:t>
            </a:r>
          </a:p>
          <a:p>
            <a:pPr>
              <a:defRPr/>
            </a:pPr>
            <a:r>
              <a:rPr lang="en-US" sz="1600"/>
              <a:t>Participation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'[Participation vs Enrollment 3.2022.xlsx]WIC Type'!$A$56:$A$102</c:f>
              <c:numCache>
                <c:formatCode>mmm\-yy</c:formatCode>
                <c:ptCount val="46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  <c:pt idx="29">
                  <c:v>45078</c:v>
                </c:pt>
                <c:pt idx="30">
                  <c:v>45108</c:v>
                </c:pt>
                <c:pt idx="31">
                  <c:v>45139</c:v>
                </c:pt>
                <c:pt idx="32">
                  <c:v>45170</c:v>
                </c:pt>
                <c:pt idx="33">
                  <c:v>45200</c:v>
                </c:pt>
                <c:pt idx="34">
                  <c:v>45231</c:v>
                </c:pt>
                <c:pt idx="35">
                  <c:v>45261</c:v>
                </c:pt>
                <c:pt idx="36">
                  <c:v>45292</c:v>
                </c:pt>
                <c:pt idx="37">
                  <c:v>45323</c:v>
                </c:pt>
                <c:pt idx="38">
                  <c:v>45352</c:v>
                </c:pt>
                <c:pt idx="39">
                  <c:v>45383</c:v>
                </c:pt>
                <c:pt idx="40">
                  <c:v>45413</c:v>
                </c:pt>
                <c:pt idx="41">
                  <c:v>45444</c:v>
                </c:pt>
                <c:pt idx="42">
                  <c:v>45474</c:v>
                </c:pt>
                <c:pt idx="43">
                  <c:v>45505</c:v>
                </c:pt>
                <c:pt idx="44">
                  <c:v>45536</c:v>
                </c:pt>
                <c:pt idx="45">
                  <c:v>45566</c:v>
                </c:pt>
              </c:numCache>
            </c:numRef>
          </c:cat>
          <c:val>
            <c:numRef>
              <c:f>'[Participation vs Enrollment 3.2022.xlsx]WIC Type'!$J$56:$J$102</c:f>
              <c:numCache>
                <c:formatCode>General</c:formatCode>
                <c:ptCount val="46"/>
                <c:pt idx="0">
                  <c:v>3731</c:v>
                </c:pt>
                <c:pt idx="1">
                  <c:v>3720</c:v>
                </c:pt>
                <c:pt idx="2">
                  <c:v>3848</c:v>
                </c:pt>
                <c:pt idx="3">
                  <c:v>3887</c:v>
                </c:pt>
                <c:pt idx="4">
                  <c:v>3799</c:v>
                </c:pt>
                <c:pt idx="5">
                  <c:v>3892</c:v>
                </c:pt>
                <c:pt idx="6">
                  <c:v>3882</c:v>
                </c:pt>
                <c:pt idx="7">
                  <c:v>3948</c:v>
                </c:pt>
                <c:pt idx="8">
                  <c:v>3993</c:v>
                </c:pt>
                <c:pt idx="9">
                  <c:v>4062</c:v>
                </c:pt>
                <c:pt idx="10">
                  <c:v>4021</c:v>
                </c:pt>
                <c:pt idx="11">
                  <c:v>4030</c:v>
                </c:pt>
                <c:pt idx="12">
                  <c:v>4041</c:v>
                </c:pt>
                <c:pt idx="13">
                  <c:v>4076</c:v>
                </c:pt>
                <c:pt idx="14">
                  <c:v>4226</c:v>
                </c:pt>
                <c:pt idx="15">
                  <c:v>4390</c:v>
                </c:pt>
                <c:pt idx="16">
                  <c:v>4394</c:v>
                </c:pt>
                <c:pt idx="17">
                  <c:v>4381</c:v>
                </c:pt>
                <c:pt idx="18">
                  <c:v>4465</c:v>
                </c:pt>
                <c:pt idx="19">
                  <c:v>4634</c:v>
                </c:pt>
                <c:pt idx="20">
                  <c:v>4573</c:v>
                </c:pt>
                <c:pt idx="21">
                  <c:v>4599</c:v>
                </c:pt>
                <c:pt idx="22">
                  <c:v>4546</c:v>
                </c:pt>
                <c:pt idx="23">
                  <c:v>4560</c:v>
                </c:pt>
                <c:pt idx="24">
                  <c:v>4680</c:v>
                </c:pt>
                <c:pt idx="25">
                  <c:v>4819</c:v>
                </c:pt>
                <c:pt idx="26">
                  <c:v>5018</c:v>
                </c:pt>
                <c:pt idx="27">
                  <c:v>4877</c:v>
                </c:pt>
                <c:pt idx="28">
                  <c:v>4950</c:v>
                </c:pt>
                <c:pt idx="29">
                  <c:v>4961</c:v>
                </c:pt>
                <c:pt idx="30">
                  <c:v>4830</c:v>
                </c:pt>
                <c:pt idx="31">
                  <c:v>4944</c:v>
                </c:pt>
                <c:pt idx="32">
                  <c:v>4920</c:v>
                </c:pt>
                <c:pt idx="33">
                  <c:v>4976</c:v>
                </c:pt>
                <c:pt idx="34">
                  <c:v>4996</c:v>
                </c:pt>
                <c:pt idx="35">
                  <c:v>5057</c:v>
                </c:pt>
                <c:pt idx="36">
                  <c:v>5215</c:v>
                </c:pt>
                <c:pt idx="37">
                  <c:v>5432</c:v>
                </c:pt>
                <c:pt idx="38">
                  <c:v>5430</c:v>
                </c:pt>
                <c:pt idx="39">
                  <c:v>5596</c:v>
                </c:pt>
                <c:pt idx="40">
                  <c:v>5604</c:v>
                </c:pt>
                <c:pt idx="41">
                  <c:v>5516</c:v>
                </c:pt>
                <c:pt idx="42">
                  <c:v>5480</c:v>
                </c:pt>
                <c:pt idx="43">
                  <c:v>5508</c:v>
                </c:pt>
                <c:pt idx="44">
                  <c:v>5535</c:v>
                </c:pt>
                <c:pt idx="45">
                  <c:v>5633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A7-4A5A-A1BA-3F94D8B7E1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4974656"/>
        <c:axId val="954973936"/>
      </c:barChart>
      <c:dateAx>
        <c:axId val="95497465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4973936"/>
        <c:crosses val="autoZero"/>
        <c:auto val="1"/>
        <c:lblOffset val="100"/>
        <c:baseTimeUnit val="months"/>
      </c:dateAx>
      <c:valAx>
        <c:axId val="95497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4974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2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Full Formula Fed Infants</a:t>
            </a:r>
          </a:p>
          <a:p>
            <a:pPr>
              <a:defRPr/>
            </a:pPr>
            <a:r>
              <a:rPr lang="en-US"/>
              <a:t>0-11 months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'[Participation vs Enrollment 3.2022.xlsx]WIC Type'!$A$56:$A$102</c:f>
              <c:numCache>
                <c:formatCode>mmm\-yy</c:formatCode>
                <c:ptCount val="46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  <c:pt idx="29">
                  <c:v>45078</c:v>
                </c:pt>
                <c:pt idx="30">
                  <c:v>45108</c:v>
                </c:pt>
                <c:pt idx="31">
                  <c:v>45139</c:v>
                </c:pt>
                <c:pt idx="32">
                  <c:v>45170</c:v>
                </c:pt>
                <c:pt idx="33">
                  <c:v>45200</c:v>
                </c:pt>
                <c:pt idx="34">
                  <c:v>45231</c:v>
                </c:pt>
                <c:pt idx="35">
                  <c:v>45261</c:v>
                </c:pt>
                <c:pt idx="36">
                  <c:v>45292</c:v>
                </c:pt>
                <c:pt idx="37">
                  <c:v>45323</c:v>
                </c:pt>
                <c:pt idx="38">
                  <c:v>45352</c:v>
                </c:pt>
                <c:pt idx="39">
                  <c:v>45383</c:v>
                </c:pt>
                <c:pt idx="40">
                  <c:v>45413</c:v>
                </c:pt>
                <c:pt idx="41">
                  <c:v>45444</c:v>
                </c:pt>
                <c:pt idx="42">
                  <c:v>45474</c:v>
                </c:pt>
                <c:pt idx="43">
                  <c:v>45505</c:v>
                </c:pt>
                <c:pt idx="44">
                  <c:v>45536</c:v>
                </c:pt>
                <c:pt idx="45">
                  <c:v>45566</c:v>
                </c:pt>
              </c:numCache>
            </c:numRef>
          </c:cat>
          <c:val>
            <c:numRef>
              <c:f>'[Participation vs Enrollment 3.2022.xlsx]WIC Type'!$N$56:$N$102</c:f>
              <c:numCache>
                <c:formatCode>General</c:formatCode>
                <c:ptCount val="46"/>
                <c:pt idx="0">
                  <c:v>33651</c:v>
                </c:pt>
                <c:pt idx="1">
                  <c:v>32924</c:v>
                </c:pt>
                <c:pt idx="2">
                  <c:v>32765</c:v>
                </c:pt>
                <c:pt idx="3">
                  <c:v>32336</c:v>
                </c:pt>
                <c:pt idx="4">
                  <c:v>31521</c:v>
                </c:pt>
                <c:pt idx="5">
                  <c:v>30834</c:v>
                </c:pt>
                <c:pt idx="6">
                  <c:v>29837</c:v>
                </c:pt>
                <c:pt idx="7">
                  <c:v>29396</c:v>
                </c:pt>
                <c:pt idx="8">
                  <c:v>29274</c:v>
                </c:pt>
                <c:pt idx="9">
                  <c:v>29115</c:v>
                </c:pt>
                <c:pt idx="10">
                  <c:v>29283</c:v>
                </c:pt>
                <c:pt idx="11">
                  <c:v>29632</c:v>
                </c:pt>
                <c:pt idx="12">
                  <c:v>30182</c:v>
                </c:pt>
                <c:pt idx="13">
                  <c:v>30476</c:v>
                </c:pt>
                <c:pt idx="14">
                  <c:v>30420</c:v>
                </c:pt>
                <c:pt idx="15">
                  <c:v>29772</c:v>
                </c:pt>
                <c:pt idx="16">
                  <c:v>29339</c:v>
                </c:pt>
                <c:pt idx="17">
                  <c:v>28935</c:v>
                </c:pt>
                <c:pt idx="18">
                  <c:v>28381</c:v>
                </c:pt>
                <c:pt idx="19">
                  <c:v>28742</c:v>
                </c:pt>
                <c:pt idx="20">
                  <c:v>29075</c:v>
                </c:pt>
                <c:pt idx="21">
                  <c:v>28811</c:v>
                </c:pt>
                <c:pt idx="22">
                  <c:v>28465</c:v>
                </c:pt>
                <c:pt idx="23">
                  <c:v>28232</c:v>
                </c:pt>
                <c:pt idx="24">
                  <c:v>28654</c:v>
                </c:pt>
                <c:pt idx="25">
                  <c:v>29117</c:v>
                </c:pt>
                <c:pt idx="26">
                  <c:v>29746</c:v>
                </c:pt>
                <c:pt idx="27">
                  <c:v>29756</c:v>
                </c:pt>
                <c:pt idx="28">
                  <c:v>30356</c:v>
                </c:pt>
                <c:pt idx="29">
                  <c:v>30410</c:v>
                </c:pt>
                <c:pt idx="30">
                  <c:v>30018</c:v>
                </c:pt>
                <c:pt idx="31">
                  <c:v>30224</c:v>
                </c:pt>
                <c:pt idx="32">
                  <c:v>30054</c:v>
                </c:pt>
                <c:pt idx="33">
                  <c:v>30357</c:v>
                </c:pt>
                <c:pt idx="34">
                  <c:v>30209</c:v>
                </c:pt>
                <c:pt idx="35">
                  <c:v>29727</c:v>
                </c:pt>
                <c:pt idx="36">
                  <c:v>30062</c:v>
                </c:pt>
                <c:pt idx="37">
                  <c:v>30302</c:v>
                </c:pt>
                <c:pt idx="38">
                  <c:v>30243</c:v>
                </c:pt>
                <c:pt idx="39">
                  <c:v>30610</c:v>
                </c:pt>
                <c:pt idx="40">
                  <c:v>30653</c:v>
                </c:pt>
                <c:pt idx="41">
                  <c:v>30275</c:v>
                </c:pt>
                <c:pt idx="42">
                  <c:v>30293</c:v>
                </c:pt>
                <c:pt idx="43">
                  <c:v>30224</c:v>
                </c:pt>
                <c:pt idx="44">
                  <c:v>30093</c:v>
                </c:pt>
                <c:pt idx="45">
                  <c:v>30273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EE-4FBB-9C23-B9A08BC79D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65179632"/>
        <c:axId val="965179992"/>
      </c:barChart>
      <c:dateAx>
        <c:axId val="9651796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5179992"/>
        <c:crosses val="autoZero"/>
        <c:auto val="1"/>
        <c:lblOffset val="100"/>
        <c:baseTimeUnit val="months"/>
      </c:dateAx>
      <c:valAx>
        <c:axId val="965179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5179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2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Children</a:t>
            </a:r>
          </a:p>
          <a:p>
            <a:pPr>
              <a:defRPr/>
            </a:pPr>
            <a:r>
              <a:rPr lang="en-US" sz="1800"/>
              <a:t>Participation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'[Participation vs Enrollment 3.2022.xlsx]WIC Type'!$A$108:$A$154</c:f>
              <c:numCache>
                <c:formatCode>mmm\-yy</c:formatCode>
                <c:ptCount val="46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  <c:pt idx="29">
                  <c:v>45078</c:v>
                </c:pt>
                <c:pt idx="30">
                  <c:v>45108</c:v>
                </c:pt>
                <c:pt idx="31">
                  <c:v>45139</c:v>
                </c:pt>
                <c:pt idx="32">
                  <c:v>45170</c:v>
                </c:pt>
                <c:pt idx="33">
                  <c:v>45200</c:v>
                </c:pt>
                <c:pt idx="34">
                  <c:v>45231</c:v>
                </c:pt>
                <c:pt idx="35">
                  <c:v>45261</c:v>
                </c:pt>
                <c:pt idx="36">
                  <c:v>45292</c:v>
                </c:pt>
                <c:pt idx="37">
                  <c:v>45323</c:v>
                </c:pt>
                <c:pt idx="38">
                  <c:v>45352</c:v>
                </c:pt>
                <c:pt idx="39">
                  <c:v>45383</c:v>
                </c:pt>
                <c:pt idx="40">
                  <c:v>45413</c:v>
                </c:pt>
                <c:pt idx="41">
                  <c:v>45444</c:v>
                </c:pt>
                <c:pt idx="42">
                  <c:v>45474</c:v>
                </c:pt>
                <c:pt idx="43">
                  <c:v>45505</c:v>
                </c:pt>
                <c:pt idx="44">
                  <c:v>45536</c:v>
                </c:pt>
                <c:pt idx="45">
                  <c:v>45566</c:v>
                </c:pt>
              </c:numCache>
            </c:numRef>
          </c:cat>
          <c:val>
            <c:numRef>
              <c:f>'[Participation vs Enrollment 3.2022.xlsx]WIC Type'!$B$108:$B$154</c:f>
              <c:numCache>
                <c:formatCode>General</c:formatCode>
                <c:ptCount val="46"/>
                <c:pt idx="0">
                  <c:v>90785</c:v>
                </c:pt>
                <c:pt idx="1">
                  <c:v>89727</c:v>
                </c:pt>
                <c:pt idx="2">
                  <c:v>90877</c:v>
                </c:pt>
                <c:pt idx="3">
                  <c:v>89011</c:v>
                </c:pt>
                <c:pt idx="4">
                  <c:v>87768</c:v>
                </c:pt>
                <c:pt idx="5">
                  <c:v>85790</c:v>
                </c:pt>
                <c:pt idx="6">
                  <c:v>83689</c:v>
                </c:pt>
                <c:pt idx="7">
                  <c:v>82251</c:v>
                </c:pt>
                <c:pt idx="8">
                  <c:v>80859</c:v>
                </c:pt>
                <c:pt idx="9">
                  <c:v>80334</c:v>
                </c:pt>
                <c:pt idx="10">
                  <c:v>79718</c:v>
                </c:pt>
                <c:pt idx="11">
                  <c:v>79191</c:v>
                </c:pt>
                <c:pt idx="12">
                  <c:v>79195</c:v>
                </c:pt>
                <c:pt idx="13">
                  <c:v>79922</c:v>
                </c:pt>
                <c:pt idx="14">
                  <c:v>81253</c:v>
                </c:pt>
                <c:pt idx="15">
                  <c:v>81459</c:v>
                </c:pt>
                <c:pt idx="16">
                  <c:v>81944</c:v>
                </c:pt>
                <c:pt idx="17">
                  <c:v>82593</c:v>
                </c:pt>
                <c:pt idx="18">
                  <c:v>83469</c:v>
                </c:pt>
                <c:pt idx="19">
                  <c:v>85537</c:v>
                </c:pt>
                <c:pt idx="20">
                  <c:v>86519</c:v>
                </c:pt>
                <c:pt idx="21">
                  <c:v>86429</c:v>
                </c:pt>
                <c:pt idx="22">
                  <c:v>84516</c:v>
                </c:pt>
                <c:pt idx="23">
                  <c:v>83175</c:v>
                </c:pt>
                <c:pt idx="24">
                  <c:v>84594</c:v>
                </c:pt>
                <c:pt idx="25">
                  <c:v>86739</c:v>
                </c:pt>
                <c:pt idx="26">
                  <c:v>89646</c:v>
                </c:pt>
                <c:pt idx="27">
                  <c:v>90877</c:v>
                </c:pt>
                <c:pt idx="28">
                  <c:v>93171</c:v>
                </c:pt>
                <c:pt idx="29">
                  <c:v>94030</c:v>
                </c:pt>
                <c:pt idx="30">
                  <c:v>93922</c:v>
                </c:pt>
                <c:pt idx="31">
                  <c:v>95089</c:v>
                </c:pt>
                <c:pt idx="32">
                  <c:v>95332</c:v>
                </c:pt>
                <c:pt idx="33">
                  <c:v>95799</c:v>
                </c:pt>
                <c:pt idx="34">
                  <c:v>95750</c:v>
                </c:pt>
                <c:pt idx="35">
                  <c:v>95586</c:v>
                </c:pt>
                <c:pt idx="36">
                  <c:v>96070</c:v>
                </c:pt>
                <c:pt idx="37">
                  <c:v>96514</c:v>
                </c:pt>
                <c:pt idx="38">
                  <c:v>97534</c:v>
                </c:pt>
                <c:pt idx="39">
                  <c:v>98172</c:v>
                </c:pt>
                <c:pt idx="40">
                  <c:v>98920</c:v>
                </c:pt>
                <c:pt idx="41">
                  <c:v>99067</c:v>
                </c:pt>
                <c:pt idx="42">
                  <c:v>99233</c:v>
                </c:pt>
                <c:pt idx="43">
                  <c:v>99617</c:v>
                </c:pt>
                <c:pt idx="44">
                  <c:v>99825</c:v>
                </c:pt>
                <c:pt idx="45">
                  <c:v>100586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5D-413A-BD3D-0C216381F1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33668712"/>
        <c:axId val="733667992"/>
      </c:barChart>
      <c:dateAx>
        <c:axId val="73366871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3667992"/>
        <c:crosses val="autoZero"/>
        <c:auto val="1"/>
        <c:lblOffset val="100"/>
        <c:baseTimeUnit val="months"/>
      </c:dateAx>
      <c:valAx>
        <c:axId val="733667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3668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2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Children on Special Formulas</a:t>
            </a:r>
          </a:p>
          <a:p>
            <a:pPr>
              <a:defRPr/>
            </a:pPr>
            <a:r>
              <a:rPr lang="en-US" sz="1800"/>
              <a:t>Participation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'[Participation vs Enrollment 3.2022.xlsx]WIC Type'!$A$108:$A$154</c:f>
              <c:numCache>
                <c:formatCode>mmm\-yy</c:formatCode>
                <c:ptCount val="46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  <c:pt idx="29">
                  <c:v>45078</c:v>
                </c:pt>
                <c:pt idx="30">
                  <c:v>45108</c:v>
                </c:pt>
                <c:pt idx="31">
                  <c:v>45139</c:v>
                </c:pt>
                <c:pt idx="32">
                  <c:v>45170</c:v>
                </c:pt>
                <c:pt idx="33">
                  <c:v>45200</c:v>
                </c:pt>
                <c:pt idx="34">
                  <c:v>45231</c:v>
                </c:pt>
                <c:pt idx="35">
                  <c:v>45261</c:v>
                </c:pt>
                <c:pt idx="36">
                  <c:v>45292</c:v>
                </c:pt>
                <c:pt idx="37">
                  <c:v>45323</c:v>
                </c:pt>
                <c:pt idx="38">
                  <c:v>45352</c:v>
                </c:pt>
                <c:pt idx="39">
                  <c:v>45383</c:v>
                </c:pt>
                <c:pt idx="40">
                  <c:v>45413</c:v>
                </c:pt>
                <c:pt idx="41">
                  <c:v>45444</c:v>
                </c:pt>
                <c:pt idx="42">
                  <c:v>45474</c:v>
                </c:pt>
                <c:pt idx="43">
                  <c:v>45505</c:v>
                </c:pt>
                <c:pt idx="44">
                  <c:v>45536</c:v>
                </c:pt>
                <c:pt idx="45">
                  <c:v>45566</c:v>
                </c:pt>
              </c:numCache>
            </c:numRef>
          </c:cat>
          <c:val>
            <c:numRef>
              <c:f>'[Participation vs Enrollment 3.2022.xlsx]WIC Type'!$F$108:$F$154</c:f>
              <c:numCache>
                <c:formatCode>General</c:formatCode>
                <c:ptCount val="46"/>
                <c:pt idx="0">
                  <c:v>3282</c:v>
                </c:pt>
                <c:pt idx="1">
                  <c:v>3199</c:v>
                </c:pt>
                <c:pt idx="2">
                  <c:v>3193</c:v>
                </c:pt>
                <c:pt idx="3">
                  <c:v>3130</c:v>
                </c:pt>
                <c:pt idx="4">
                  <c:v>3148</c:v>
                </c:pt>
                <c:pt idx="5">
                  <c:v>3063</c:v>
                </c:pt>
                <c:pt idx="6">
                  <c:v>3114</c:v>
                </c:pt>
                <c:pt idx="7">
                  <c:v>3079</c:v>
                </c:pt>
                <c:pt idx="8">
                  <c:v>2949</c:v>
                </c:pt>
                <c:pt idx="9">
                  <c:v>2918</c:v>
                </c:pt>
                <c:pt idx="10">
                  <c:v>2905</c:v>
                </c:pt>
                <c:pt idx="11">
                  <c:v>2844</c:v>
                </c:pt>
                <c:pt idx="12">
                  <c:v>2842</c:v>
                </c:pt>
                <c:pt idx="13">
                  <c:v>2850</c:v>
                </c:pt>
                <c:pt idx="14">
                  <c:v>2907</c:v>
                </c:pt>
                <c:pt idx="15">
                  <c:v>2852</c:v>
                </c:pt>
                <c:pt idx="16">
                  <c:v>2894</c:v>
                </c:pt>
                <c:pt idx="17">
                  <c:v>2936</c:v>
                </c:pt>
                <c:pt idx="18">
                  <c:v>2917</c:v>
                </c:pt>
                <c:pt idx="19">
                  <c:v>2858</c:v>
                </c:pt>
                <c:pt idx="20">
                  <c:v>2842</c:v>
                </c:pt>
                <c:pt idx="21">
                  <c:v>2818</c:v>
                </c:pt>
                <c:pt idx="22">
                  <c:v>2813</c:v>
                </c:pt>
                <c:pt idx="23">
                  <c:v>2810</c:v>
                </c:pt>
                <c:pt idx="24">
                  <c:v>2898</c:v>
                </c:pt>
                <c:pt idx="25">
                  <c:v>2908</c:v>
                </c:pt>
                <c:pt idx="26">
                  <c:v>2947</c:v>
                </c:pt>
                <c:pt idx="27">
                  <c:v>2973</c:v>
                </c:pt>
                <c:pt idx="28">
                  <c:v>3110</c:v>
                </c:pt>
                <c:pt idx="29">
                  <c:v>3239</c:v>
                </c:pt>
                <c:pt idx="30">
                  <c:v>3254</c:v>
                </c:pt>
                <c:pt idx="31">
                  <c:v>3410</c:v>
                </c:pt>
                <c:pt idx="32">
                  <c:v>3475</c:v>
                </c:pt>
                <c:pt idx="33">
                  <c:v>3508</c:v>
                </c:pt>
                <c:pt idx="34">
                  <c:v>3503</c:v>
                </c:pt>
                <c:pt idx="35">
                  <c:v>3484</c:v>
                </c:pt>
                <c:pt idx="36">
                  <c:v>3571</c:v>
                </c:pt>
                <c:pt idx="37">
                  <c:v>3611</c:v>
                </c:pt>
                <c:pt idx="38">
                  <c:v>3744</c:v>
                </c:pt>
                <c:pt idx="39">
                  <c:v>3757</c:v>
                </c:pt>
                <c:pt idx="40">
                  <c:v>3824</c:v>
                </c:pt>
                <c:pt idx="41">
                  <c:v>3910</c:v>
                </c:pt>
                <c:pt idx="42">
                  <c:v>3873</c:v>
                </c:pt>
                <c:pt idx="43">
                  <c:v>3869</c:v>
                </c:pt>
                <c:pt idx="44">
                  <c:v>3786</c:v>
                </c:pt>
                <c:pt idx="45">
                  <c:v>3740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3D-479B-ADE7-D689AE3945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79497728"/>
        <c:axId val="779486568"/>
      </c:barChart>
      <c:dateAx>
        <c:axId val="77949772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9486568"/>
        <c:crosses val="autoZero"/>
        <c:auto val="1"/>
        <c:lblOffset val="100"/>
        <c:baseTimeUnit val="months"/>
      </c:dateAx>
      <c:valAx>
        <c:axId val="779486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9497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2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102_7CF9A65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FF65B43-80EB-4E81-A9B9-0284F35A8D4E}" authorId="{3C9E03FB-3C32-5123-789B-C71A295AD17D}" status="resolved" created="2025-01-13T17:07:02.523" complete="100000">
    <pc:sldMkLst xmlns:pc="http://schemas.microsoft.com/office/powerpoint/2013/main/command">
      <pc:docMk/>
      <pc:sldMk cId="2096735835" sldId="258"/>
    </pc:sldMkLst>
    <p188:replyLst>
      <p188:reply id="{AD43D202-EDDC-4BC2-A13F-CE8D44139858}" authorId="{67997336-2D86-A66B-0E8E-1EB46BA0E624}" created="2025-01-13T18:18:54.784">
        <p188:txBody>
          <a:bodyPr/>
          <a:lstStyle/>
          <a:p>
            <a:r>
              <a:rPr lang="en-US"/>
              <a:t>noted</a:t>
            </a:r>
          </a:p>
        </p188:txBody>
      </p188:reply>
    </p188:replyLst>
    <p188:txBody>
      <a:bodyPr/>
      <a:lstStyle/>
      <a:p>
        <a:r>
          <a:rPr lang="en-US"/>
          <a:t>It is hard to visually compare the data from slide to slide because the y axis scale keeps changing. Recommend using the same scale for similar group charts.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 xmlns="">
          <p223:rxn type="👍">
            <p223:instance time="2025-01-13T18:19:00.894" authorId="{67997336-2D86-A66B-0E8E-1EB46BA0E624}"/>
          </p223:rxn>
        </p223:reactions>
      </p:ext>
    </p188:extLst>
  </p188:cm>
</p188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834CE6-191E-43F7-86E0-EBCA00F6AE6E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309B2CF-9305-4DE0-BA8D-4837A5EFED68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ENROLLMENT is the number of individuals who are within a valid certification period and eligible to receive benefits.</a:t>
          </a:r>
        </a:p>
      </dgm:t>
    </dgm:pt>
    <dgm:pt modelId="{523AD406-C6B7-4C63-B402-462FE5682853}" type="parTrans" cxnId="{57081D7D-2065-4757-BB7E-5E2C8D61C531}">
      <dgm:prSet/>
      <dgm:spPr/>
      <dgm:t>
        <a:bodyPr/>
        <a:lstStyle/>
        <a:p>
          <a:endParaRPr lang="en-US"/>
        </a:p>
      </dgm:t>
    </dgm:pt>
    <dgm:pt modelId="{349F1A02-D299-4923-B6D3-EA9E9D6AFF9C}" type="sibTrans" cxnId="{57081D7D-2065-4757-BB7E-5E2C8D61C531}">
      <dgm:prSet/>
      <dgm:spPr/>
      <dgm:t>
        <a:bodyPr/>
        <a:lstStyle/>
        <a:p>
          <a:endParaRPr lang="en-US"/>
        </a:p>
      </dgm:t>
    </dgm:pt>
    <dgm:pt modelId="{1D3A4D46-9493-47FB-968D-312080DD99AC}">
      <dgm:prSet/>
      <dgm:spPr/>
      <dgm:t>
        <a:bodyPr/>
        <a:lstStyle/>
        <a:p>
          <a:r>
            <a:rPr lang="en-US" dirty="0"/>
            <a:t>PARTICIPATION is the number of enrolled women, infants, and children within a reporting period who receive benefits (benefits written to the card). This includes fully breastfed infants and partially breastfeeding women who do not receive benefits.</a:t>
          </a:r>
        </a:p>
      </dgm:t>
    </dgm:pt>
    <dgm:pt modelId="{DFAF62C8-1C95-44D2-BD6C-6DECA39EDAB6}" type="parTrans" cxnId="{EA58195D-883D-4F23-B617-5FD749BEF8BC}">
      <dgm:prSet/>
      <dgm:spPr/>
      <dgm:t>
        <a:bodyPr/>
        <a:lstStyle/>
        <a:p>
          <a:endParaRPr lang="en-US"/>
        </a:p>
      </dgm:t>
    </dgm:pt>
    <dgm:pt modelId="{752A6E46-C274-429B-94FE-E327B249EBB2}" type="sibTrans" cxnId="{EA58195D-883D-4F23-B617-5FD749BEF8BC}">
      <dgm:prSet/>
      <dgm:spPr/>
      <dgm:t>
        <a:bodyPr/>
        <a:lstStyle/>
        <a:p>
          <a:endParaRPr lang="en-US"/>
        </a:p>
      </dgm:t>
    </dgm:pt>
    <dgm:pt modelId="{DACE780C-5DFE-4274-8AFE-140B18739B11}" type="pres">
      <dgm:prSet presAssocID="{29834CE6-191E-43F7-86E0-EBCA00F6AE6E}" presName="linear" presStyleCnt="0">
        <dgm:presLayoutVars>
          <dgm:animLvl val="lvl"/>
          <dgm:resizeHandles val="exact"/>
        </dgm:presLayoutVars>
      </dgm:prSet>
      <dgm:spPr/>
    </dgm:pt>
    <dgm:pt modelId="{9D86BB40-9737-4159-92BB-552C454DD88C}" type="pres">
      <dgm:prSet presAssocID="{8309B2CF-9305-4DE0-BA8D-4837A5EFED6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5BD91D5-35AA-470A-87D4-3528A6C08F28}" type="pres">
      <dgm:prSet presAssocID="{349F1A02-D299-4923-B6D3-EA9E9D6AFF9C}" presName="spacer" presStyleCnt="0"/>
      <dgm:spPr/>
    </dgm:pt>
    <dgm:pt modelId="{5E4AE232-6B9A-482C-971D-57AF9DD579CF}" type="pres">
      <dgm:prSet presAssocID="{1D3A4D46-9493-47FB-968D-312080DD99A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7B1631A-42B1-44C8-92A4-739809430713}" type="presOf" srcId="{1D3A4D46-9493-47FB-968D-312080DD99AC}" destId="{5E4AE232-6B9A-482C-971D-57AF9DD579CF}" srcOrd="0" destOrd="0" presId="urn:microsoft.com/office/officeart/2005/8/layout/vList2"/>
    <dgm:cxn modelId="{EA58195D-883D-4F23-B617-5FD749BEF8BC}" srcId="{29834CE6-191E-43F7-86E0-EBCA00F6AE6E}" destId="{1D3A4D46-9493-47FB-968D-312080DD99AC}" srcOrd="1" destOrd="0" parTransId="{DFAF62C8-1C95-44D2-BD6C-6DECA39EDAB6}" sibTransId="{752A6E46-C274-429B-94FE-E327B249EBB2}"/>
    <dgm:cxn modelId="{93710764-1280-4618-B83E-BDAF0A84B080}" type="presOf" srcId="{8309B2CF-9305-4DE0-BA8D-4837A5EFED68}" destId="{9D86BB40-9737-4159-92BB-552C454DD88C}" srcOrd="0" destOrd="0" presId="urn:microsoft.com/office/officeart/2005/8/layout/vList2"/>
    <dgm:cxn modelId="{5F603A54-192D-44E4-9ACB-0A4C1FB62A0B}" type="presOf" srcId="{29834CE6-191E-43F7-86E0-EBCA00F6AE6E}" destId="{DACE780C-5DFE-4274-8AFE-140B18739B11}" srcOrd="0" destOrd="0" presId="urn:microsoft.com/office/officeart/2005/8/layout/vList2"/>
    <dgm:cxn modelId="{57081D7D-2065-4757-BB7E-5E2C8D61C531}" srcId="{29834CE6-191E-43F7-86E0-EBCA00F6AE6E}" destId="{8309B2CF-9305-4DE0-BA8D-4837A5EFED68}" srcOrd="0" destOrd="0" parTransId="{523AD406-C6B7-4C63-B402-462FE5682853}" sibTransId="{349F1A02-D299-4923-B6D3-EA9E9D6AFF9C}"/>
    <dgm:cxn modelId="{8CCF8F38-6AE5-431F-ABF2-56155CADDCC6}" type="presParOf" srcId="{DACE780C-5DFE-4274-8AFE-140B18739B11}" destId="{9D86BB40-9737-4159-92BB-552C454DD88C}" srcOrd="0" destOrd="0" presId="urn:microsoft.com/office/officeart/2005/8/layout/vList2"/>
    <dgm:cxn modelId="{27B61FDD-66E1-48CC-8A39-8BAF66BDAF2B}" type="presParOf" srcId="{DACE780C-5DFE-4274-8AFE-140B18739B11}" destId="{05BD91D5-35AA-470A-87D4-3528A6C08F28}" srcOrd="1" destOrd="0" presId="urn:microsoft.com/office/officeart/2005/8/layout/vList2"/>
    <dgm:cxn modelId="{95253912-D0D9-405F-BCE8-0403637B7B68}" type="presParOf" srcId="{DACE780C-5DFE-4274-8AFE-140B18739B11}" destId="{5E4AE232-6B9A-482C-971D-57AF9DD579C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84EEC7-55E9-4C4A-BBE3-DD43A421D62C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82F8AB0-49D7-4A87-8730-A0C17CD39AB1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Children</a:t>
          </a:r>
        </a:p>
      </dgm:t>
    </dgm:pt>
    <dgm:pt modelId="{FA19BBE5-3378-4802-B20C-8FE79A70FE70}" type="parTrans" cxnId="{18FD86EF-B5C8-4789-9A2D-DA415A088690}">
      <dgm:prSet/>
      <dgm:spPr/>
      <dgm:t>
        <a:bodyPr/>
        <a:lstStyle/>
        <a:p>
          <a:endParaRPr lang="en-US"/>
        </a:p>
      </dgm:t>
    </dgm:pt>
    <dgm:pt modelId="{E0B30E64-F1A7-43CC-BE73-CA3909F62FBD}" type="sibTrans" cxnId="{18FD86EF-B5C8-4789-9A2D-DA415A088690}">
      <dgm:prSet/>
      <dgm:spPr/>
      <dgm:t>
        <a:bodyPr/>
        <a:lstStyle/>
        <a:p>
          <a:endParaRPr lang="en-US"/>
        </a:p>
      </dgm:t>
    </dgm:pt>
    <dgm:pt modelId="{3FC6066F-6484-4996-9059-DF7D984F0E89}">
      <dgm:prSet/>
      <dgm:spPr/>
      <dgm:t>
        <a:bodyPr/>
        <a:lstStyle/>
        <a:p>
          <a:r>
            <a:rPr lang="en-US"/>
            <a:t>Age-appropriate nutrition education incentives, such as cups, plates, utensils, etc.</a:t>
          </a:r>
        </a:p>
      </dgm:t>
    </dgm:pt>
    <dgm:pt modelId="{BE2BC806-C810-45B8-9017-A4C897CA5229}" type="parTrans" cxnId="{10B2BD4D-0AB6-41B6-B5EA-705D2A4187AC}">
      <dgm:prSet/>
      <dgm:spPr/>
      <dgm:t>
        <a:bodyPr/>
        <a:lstStyle/>
        <a:p>
          <a:endParaRPr lang="en-US"/>
        </a:p>
      </dgm:t>
    </dgm:pt>
    <dgm:pt modelId="{AE22A65F-1253-4EB3-B7F0-3C377C7C902E}" type="sibTrans" cxnId="{10B2BD4D-0AB6-41B6-B5EA-705D2A4187AC}">
      <dgm:prSet/>
      <dgm:spPr/>
      <dgm:t>
        <a:bodyPr/>
        <a:lstStyle/>
        <a:p>
          <a:endParaRPr lang="en-US"/>
        </a:p>
      </dgm:t>
    </dgm:pt>
    <dgm:pt modelId="{8ECA54E1-95E1-4088-BBA2-28BCC25C4223}">
      <dgm:prSet/>
      <dgm:spPr/>
      <dgm:t>
        <a:bodyPr/>
        <a:lstStyle/>
        <a:p>
          <a:r>
            <a:rPr lang="en-US"/>
            <a:t>For older children, lunch bags, physical activity items, etc.</a:t>
          </a:r>
        </a:p>
      </dgm:t>
    </dgm:pt>
    <dgm:pt modelId="{82CB9977-2C63-4628-AA17-6D8B82F6CDA4}" type="parTrans" cxnId="{905683CC-9944-485B-9098-4237F8A98AC5}">
      <dgm:prSet/>
      <dgm:spPr/>
      <dgm:t>
        <a:bodyPr/>
        <a:lstStyle/>
        <a:p>
          <a:endParaRPr lang="en-US"/>
        </a:p>
      </dgm:t>
    </dgm:pt>
    <dgm:pt modelId="{D99F6804-3549-4CA2-B019-50AA37A4E753}" type="sibTrans" cxnId="{905683CC-9944-485B-9098-4237F8A98AC5}">
      <dgm:prSet/>
      <dgm:spPr/>
      <dgm:t>
        <a:bodyPr/>
        <a:lstStyle/>
        <a:p>
          <a:endParaRPr lang="en-US"/>
        </a:p>
      </dgm:t>
    </dgm:pt>
    <dgm:pt modelId="{D24E897B-57BF-4251-AC2F-98FDA716E6B8}">
      <dgm:prSet/>
      <dgm:spPr/>
      <dgm:t>
        <a:bodyPr/>
        <a:lstStyle/>
        <a:p>
          <a:r>
            <a:rPr lang="en-US"/>
            <a:t>Diapers </a:t>
          </a:r>
        </a:p>
      </dgm:t>
    </dgm:pt>
    <dgm:pt modelId="{345D6E80-4E03-432C-A532-D4B088D31906}" type="parTrans" cxnId="{7CC766F3-4C19-4659-BA02-7503081AD114}">
      <dgm:prSet/>
      <dgm:spPr/>
      <dgm:t>
        <a:bodyPr/>
        <a:lstStyle/>
        <a:p>
          <a:endParaRPr lang="en-US"/>
        </a:p>
      </dgm:t>
    </dgm:pt>
    <dgm:pt modelId="{A0902380-EAEF-4B33-8C6B-04465CFF8C96}" type="sibTrans" cxnId="{7CC766F3-4C19-4659-BA02-7503081AD114}">
      <dgm:prSet/>
      <dgm:spPr/>
      <dgm:t>
        <a:bodyPr/>
        <a:lstStyle/>
        <a:p>
          <a:endParaRPr lang="en-US"/>
        </a:p>
      </dgm:t>
    </dgm:pt>
    <dgm:pt modelId="{904DD87D-C3E5-415D-A152-684AE37A06C3}">
      <dgm:prSet/>
      <dgm:spPr/>
      <dgm:t>
        <a:bodyPr/>
        <a:lstStyle/>
        <a:p>
          <a:r>
            <a:rPr lang="en-US"/>
            <a:t>Pregnant &amp; Breastfeeding Women</a:t>
          </a:r>
        </a:p>
      </dgm:t>
    </dgm:pt>
    <dgm:pt modelId="{3DA4291F-DE2E-4078-86B6-886FE46536AA}" type="parTrans" cxnId="{8FAB2B4A-4167-41B3-92F3-1CB2EF4CEACA}">
      <dgm:prSet/>
      <dgm:spPr/>
      <dgm:t>
        <a:bodyPr/>
        <a:lstStyle/>
        <a:p>
          <a:endParaRPr lang="en-US"/>
        </a:p>
      </dgm:t>
    </dgm:pt>
    <dgm:pt modelId="{D6336AC0-E74A-4090-A618-36B3500E746E}" type="sibTrans" cxnId="{8FAB2B4A-4167-41B3-92F3-1CB2EF4CEACA}">
      <dgm:prSet/>
      <dgm:spPr/>
      <dgm:t>
        <a:bodyPr/>
        <a:lstStyle/>
        <a:p>
          <a:endParaRPr lang="en-US"/>
        </a:p>
      </dgm:t>
    </dgm:pt>
    <dgm:pt modelId="{D5229F1F-971A-4E08-834E-67062DAB5AC8}">
      <dgm:prSet/>
      <dgm:spPr/>
      <dgm:t>
        <a:bodyPr/>
        <a:lstStyle/>
        <a:p>
          <a:r>
            <a:rPr lang="en-US"/>
            <a:t>Peer counselors' close relationship </a:t>
          </a:r>
        </a:p>
      </dgm:t>
    </dgm:pt>
    <dgm:pt modelId="{F17B6090-C536-491B-9674-CD11B938A632}" type="parTrans" cxnId="{3ECF288C-B6FC-4C7B-B4BA-3125F07F2E83}">
      <dgm:prSet/>
      <dgm:spPr/>
      <dgm:t>
        <a:bodyPr/>
        <a:lstStyle/>
        <a:p>
          <a:endParaRPr lang="en-US"/>
        </a:p>
      </dgm:t>
    </dgm:pt>
    <dgm:pt modelId="{6C37C076-7309-4C98-BA81-A88BC8AE3291}" type="sibTrans" cxnId="{3ECF288C-B6FC-4C7B-B4BA-3125F07F2E83}">
      <dgm:prSet/>
      <dgm:spPr/>
      <dgm:t>
        <a:bodyPr/>
        <a:lstStyle/>
        <a:p>
          <a:endParaRPr lang="en-US"/>
        </a:p>
      </dgm:t>
    </dgm:pt>
    <dgm:pt modelId="{64CC9B51-5095-478C-9254-F3B8B99CC97E}">
      <dgm:prSet/>
      <dgm:spPr/>
      <dgm:t>
        <a:bodyPr/>
        <a:lstStyle/>
        <a:p>
          <a:r>
            <a:rPr lang="en-US" dirty="0"/>
            <a:t>Breastfeeding incentive items celebrating milestones, such as 3 months, 1 year, etc.</a:t>
          </a:r>
        </a:p>
      </dgm:t>
    </dgm:pt>
    <dgm:pt modelId="{865EB96E-C674-4F65-9DC1-FCD0B88F3BD5}" type="parTrans" cxnId="{D4FB7EA0-EDCE-49BE-B81F-6C8F04B8B9F7}">
      <dgm:prSet/>
      <dgm:spPr/>
      <dgm:t>
        <a:bodyPr/>
        <a:lstStyle/>
        <a:p>
          <a:endParaRPr lang="en-US"/>
        </a:p>
      </dgm:t>
    </dgm:pt>
    <dgm:pt modelId="{E08B681D-CCC9-4762-B5A4-C6419AF38BE0}" type="sibTrans" cxnId="{D4FB7EA0-EDCE-49BE-B81F-6C8F04B8B9F7}">
      <dgm:prSet/>
      <dgm:spPr/>
      <dgm:t>
        <a:bodyPr/>
        <a:lstStyle/>
        <a:p>
          <a:endParaRPr lang="en-US"/>
        </a:p>
      </dgm:t>
    </dgm:pt>
    <dgm:pt modelId="{9DAC1538-E8B0-4936-9EFD-CEF667D993C9}">
      <dgm:prSet/>
      <dgm:spPr/>
      <dgm:t>
        <a:bodyPr/>
        <a:lstStyle/>
        <a:p>
          <a:r>
            <a:rPr lang="en-US"/>
            <a:t>1</a:t>
          </a:r>
          <a:r>
            <a:rPr lang="en-US" baseline="30000"/>
            <a:t>st</a:t>
          </a:r>
          <a:r>
            <a:rPr lang="en-US"/>
            <a:t> Birthday cards</a:t>
          </a:r>
        </a:p>
      </dgm:t>
    </dgm:pt>
    <dgm:pt modelId="{66ACD93C-D75B-430A-93A5-164825EF584C}" type="parTrans" cxnId="{30B56ADD-C213-4EAF-9724-B472C6069A6D}">
      <dgm:prSet/>
      <dgm:spPr/>
    </dgm:pt>
    <dgm:pt modelId="{BB23B60C-53D4-4A28-B3FE-FAF44FBF9F0A}" type="sibTrans" cxnId="{30B56ADD-C213-4EAF-9724-B472C6069A6D}">
      <dgm:prSet/>
      <dgm:spPr/>
    </dgm:pt>
    <dgm:pt modelId="{C052AFF8-D295-4EC5-BEA1-CB1BEE49170A}" type="pres">
      <dgm:prSet presAssocID="{DF84EEC7-55E9-4C4A-BBE3-DD43A421D62C}" presName="Name0" presStyleCnt="0">
        <dgm:presLayoutVars>
          <dgm:dir/>
          <dgm:animLvl val="lvl"/>
          <dgm:resizeHandles val="exact"/>
        </dgm:presLayoutVars>
      </dgm:prSet>
      <dgm:spPr/>
    </dgm:pt>
    <dgm:pt modelId="{AFB89543-ED55-4409-8CDB-068E8B01E3D5}" type="pres">
      <dgm:prSet presAssocID="{B82F8AB0-49D7-4A87-8730-A0C17CD39AB1}" presName="linNode" presStyleCnt="0"/>
      <dgm:spPr/>
    </dgm:pt>
    <dgm:pt modelId="{9A9B4D55-D9D1-4FB1-9A74-D7BB936A2A9D}" type="pres">
      <dgm:prSet presAssocID="{B82F8AB0-49D7-4A87-8730-A0C17CD39AB1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A802FE9F-106C-4BA1-B529-6D92C3FF4FE9}" type="pres">
      <dgm:prSet presAssocID="{B82F8AB0-49D7-4A87-8730-A0C17CD39AB1}" presName="descendantText" presStyleLbl="alignAccFollowNode1" presStyleIdx="0" presStyleCnt="2">
        <dgm:presLayoutVars>
          <dgm:bulletEnabled val="1"/>
        </dgm:presLayoutVars>
      </dgm:prSet>
      <dgm:spPr/>
    </dgm:pt>
    <dgm:pt modelId="{764E7A9A-CFDD-4951-90BB-6084FBA90279}" type="pres">
      <dgm:prSet presAssocID="{E0B30E64-F1A7-43CC-BE73-CA3909F62FBD}" presName="sp" presStyleCnt="0"/>
      <dgm:spPr/>
    </dgm:pt>
    <dgm:pt modelId="{6C629193-7224-4C56-9044-23060845A07E}" type="pres">
      <dgm:prSet presAssocID="{904DD87D-C3E5-415D-A152-684AE37A06C3}" presName="linNode" presStyleCnt="0"/>
      <dgm:spPr/>
    </dgm:pt>
    <dgm:pt modelId="{AE7AB05C-57A3-4499-BCBB-4697DB753DCF}" type="pres">
      <dgm:prSet presAssocID="{904DD87D-C3E5-415D-A152-684AE37A06C3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E936409D-9BD0-4686-9355-4A44CE34BABF}" type="pres">
      <dgm:prSet presAssocID="{904DD87D-C3E5-415D-A152-684AE37A06C3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92618C32-AA32-41C3-B560-58ADF1A67800}" type="presOf" srcId="{D5229F1F-971A-4E08-834E-67062DAB5AC8}" destId="{E936409D-9BD0-4686-9355-4A44CE34BABF}" srcOrd="0" destOrd="0" presId="urn:microsoft.com/office/officeart/2005/8/layout/vList5"/>
    <dgm:cxn modelId="{C33E8E32-61B1-4A66-B7A1-5BD343972262}" type="presOf" srcId="{DF84EEC7-55E9-4C4A-BBE3-DD43A421D62C}" destId="{C052AFF8-D295-4EC5-BEA1-CB1BEE49170A}" srcOrd="0" destOrd="0" presId="urn:microsoft.com/office/officeart/2005/8/layout/vList5"/>
    <dgm:cxn modelId="{8FAB2B4A-4167-41B3-92F3-1CB2EF4CEACA}" srcId="{DF84EEC7-55E9-4C4A-BBE3-DD43A421D62C}" destId="{904DD87D-C3E5-415D-A152-684AE37A06C3}" srcOrd="1" destOrd="0" parTransId="{3DA4291F-DE2E-4078-86B6-886FE46536AA}" sibTransId="{D6336AC0-E74A-4090-A618-36B3500E746E}"/>
    <dgm:cxn modelId="{73624F4D-5641-4E53-949F-232C8292B87F}" type="presOf" srcId="{64CC9B51-5095-478C-9254-F3B8B99CC97E}" destId="{E936409D-9BD0-4686-9355-4A44CE34BABF}" srcOrd="0" destOrd="1" presId="urn:microsoft.com/office/officeart/2005/8/layout/vList5"/>
    <dgm:cxn modelId="{10B2BD4D-0AB6-41B6-B5EA-705D2A4187AC}" srcId="{B82F8AB0-49D7-4A87-8730-A0C17CD39AB1}" destId="{3FC6066F-6484-4996-9059-DF7D984F0E89}" srcOrd="0" destOrd="0" parTransId="{BE2BC806-C810-45B8-9017-A4C897CA5229}" sibTransId="{AE22A65F-1253-4EB3-B7F0-3C377C7C902E}"/>
    <dgm:cxn modelId="{26A5F077-18C8-466F-B594-BA84682A9D83}" type="presOf" srcId="{9DAC1538-E8B0-4936-9EFD-CEF667D993C9}" destId="{A802FE9F-106C-4BA1-B529-6D92C3FF4FE9}" srcOrd="0" destOrd="3" presId="urn:microsoft.com/office/officeart/2005/8/layout/vList5"/>
    <dgm:cxn modelId="{B549F278-A553-4CC0-B2E0-877531AE0553}" type="presOf" srcId="{B82F8AB0-49D7-4A87-8730-A0C17CD39AB1}" destId="{9A9B4D55-D9D1-4FB1-9A74-D7BB936A2A9D}" srcOrd="0" destOrd="0" presId="urn:microsoft.com/office/officeart/2005/8/layout/vList5"/>
    <dgm:cxn modelId="{3ECF288C-B6FC-4C7B-B4BA-3125F07F2E83}" srcId="{904DD87D-C3E5-415D-A152-684AE37A06C3}" destId="{D5229F1F-971A-4E08-834E-67062DAB5AC8}" srcOrd="0" destOrd="0" parTransId="{F17B6090-C536-491B-9674-CD11B938A632}" sibTransId="{6C37C076-7309-4C98-BA81-A88BC8AE3291}"/>
    <dgm:cxn modelId="{D4FB7EA0-EDCE-49BE-B81F-6C8F04B8B9F7}" srcId="{904DD87D-C3E5-415D-A152-684AE37A06C3}" destId="{64CC9B51-5095-478C-9254-F3B8B99CC97E}" srcOrd="1" destOrd="0" parTransId="{865EB96E-C674-4F65-9DC1-FCD0B88F3BD5}" sibTransId="{E08B681D-CCC9-4762-B5A4-C6419AF38BE0}"/>
    <dgm:cxn modelId="{E54F47A8-9103-4979-B2D8-D35FDE4B6920}" type="presOf" srcId="{3FC6066F-6484-4996-9059-DF7D984F0E89}" destId="{A802FE9F-106C-4BA1-B529-6D92C3FF4FE9}" srcOrd="0" destOrd="0" presId="urn:microsoft.com/office/officeart/2005/8/layout/vList5"/>
    <dgm:cxn modelId="{905683CC-9944-485B-9098-4237F8A98AC5}" srcId="{B82F8AB0-49D7-4A87-8730-A0C17CD39AB1}" destId="{8ECA54E1-95E1-4088-BBA2-28BCC25C4223}" srcOrd="1" destOrd="0" parTransId="{82CB9977-2C63-4628-AA17-6D8B82F6CDA4}" sibTransId="{D99F6804-3549-4CA2-B019-50AA37A4E753}"/>
    <dgm:cxn modelId="{E22DB5D3-F245-420D-9240-D2970F5C938E}" type="presOf" srcId="{8ECA54E1-95E1-4088-BBA2-28BCC25C4223}" destId="{A802FE9F-106C-4BA1-B529-6D92C3FF4FE9}" srcOrd="0" destOrd="1" presId="urn:microsoft.com/office/officeart/2005/8/layout/vList5"/>
    <dgm:cxn modelId="{30B56ADD-C213-4EAF-9724-B472C6069A6D}" srcId="{B82F8AB0-49D7-4A87-8730-A0C17CD39AB1}" destId="{9DAC1538-E8B0-4936-9EFD-CEF667D993C9}" srcOrd="3" destOrd="0" parTransId="{66ACD93C-D75B-430A-93A5-164825EF584C}" sibTransId="{BB23B60C-53D4-4A28-B3FE-FAF44FBF9F0A}"/>
    <dgm:cxn modelId="{FE6C7DE1-8170-4827-925A-0E1D088BD8D1}" type="presOf" srcId="{D24E897B-57BF-4251-AC2F-98FDA716E6B8}" destId="{A802FE9F-106C-4BA1-B529-6D92C3FF4FE9}" srcOrd="0" destOrd="2" presId="urn:microsoft.com/office/officeart/2005/8/layout/vList5"/>
    <dgm:cxn modelId="{18FD86EF-B5C8-4789-9A2D-DA415A088690}" srcId="{DF84EEC7-55E9-4C4A-BBE3-DD43A421D62C}" destId="{B82F8AB0-49D7-4A87-8730-A0C17CD39AB1}" srcOrd="0" destOrd="0" parTransId="{FA19BBE5-3378-4802-B20C-8FE79A70FE70}" sibTransId="{E0B30E64-F1A7-43CC-BE73-CA3909F62FBD}"/>
    <dgm:cxn modelId="{53B968F1-550B-43C4-96A6-94F322B7B9E7}" type="presOf" srcId="{904DD87D-C3E5-415D-A152-684AE37A06C3}" destId="{AE7AB05C-57A3-4499-BCBB-4697DB753DCF}" srcOrd="0" destOrd="0" presId="urn:microsoft.com/office/officeart/2005/8/layout/vList5"/>
    <dgm:cxn modelId="{7CC766F3-4C19-4659-BA02-7503081AD114}" srcId="{B82F8AB0-49D7-4A87-8730-A0C17CD39AB1}" destId="{D24E897B-57BF-4251-AC2F-98FDA716E6B8}" srcOrd="2" destOrd="0" parTransId="{345D6E80-4E03-432C-A532-D4B088D31906}" sibTransId="{A0902380-EAEF-4B33-8C6B-04465CFF8C96}"/>
    <dgm:cxn modelId="{738C9AA7-4AE3-4497-B305-DCD9EEDAB84A}" type="presParOf" srcId="{C052AFF8-D295-4EC5-BEA1-CB1BEE49170A}" destId="{AFB89543-ED55-4409-8CDB-068E8B01E3D5}" srcOrd="0" destOrd="0" presId="urn:microsoft.com/office/officeart/2005/8/layout/vList5"/>
    <dgm:cxn modelId="{B4DE2F13-FB4F-4900-931A-3F3A679C7AE4}" type="presParOf" srcId="{AFB89543-ED55-4409-8CDB-068E8B01E3D5}" destId="{9A9B4D55-D9D1-4FB1-9A74-D7BB936A2A9D}" srcOrd="0" destOrd="0" presId="urn:microsoft.com/office/officeart/2005/8/layout/vList5"/>
    <dgm:cxn modelId="{80E7B91C-B0E2-4818-ABC6-8793D60E1DDE}" type="presParOf" srcId="{AFB89543-ED55-4409-8CDB-068E8B01E3D5}" destId="{A802FE9F-106C-4BA1-B529-6D92C3FF4FE9}" srcOrd="1" destOrd="0" presId="urn:microsoft.com/office/officeart/2005/8/layout/vList5"/>
    <dgm:cxn modelId="{202D7498-A59E-4452-9D39-CEB93911A644}" type="presParOf" srcId="{C052AFF8-D295-4EC5-BEA1-CB1BEE49170A}" destId="{764E7A9A-CFDD-4951-90BB-6084FBA90279}" srcOrd="1" destOrd="0" presId="urn:microsoft.com/office/officeart/2005/8/layout/vList5"/>
    <dgm:cxn modelId="{3DD3C427-2FAC-4CD0-9156-75A431DAC4F7}" type="presParOf" srcId="{C052AFF8-D295-4EC5-BEA1-CB1BEE49170A}" destId="{6C629193-7224-4C56-9044-23060845A07E}" srcOrd="2" destOrd="0" presId="urn:microsoft.com/office/officeart/2005/8/layout/vList5"/>
    <dgm:cxn modelId="{68D0A274-8676-4907-A0D9-E309BDC7C86D}" type="presParOf" srcId="{6C629193-7224-4C56-9044-23060845A07E}" destId="{AE7AB05C-57A3-4499-BCBB-4697DB753DCF}" srcOrd="0" destOrd="0" presId="urn:microsoft.com/office/officeart/2005/8/layout/vList5"/>
    <dgm:cxn modelId="{89B5E27D-AF0C-4A01-93FB-D7B2347B4CF3}" type="presParOf" srcId="{6C629193-7224-4C56-9044-23060845A07E}" destId="{E936409D-9BD0-4686-9355-4A44CE34BAB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86BB40-9737-4159-92BB-552C454DD88C}">
      <dsp:nvSpPr>
        <dsp:cNvPr id="0" name=""/>
        <dsp:cNvSpPr/>
      </dsp:nvSpPr>
      <dsp:spPr>
        <a:xfrm>
          <a:off x="0" y="6203"/>
          <a:ext cx="6666833" cy="2687636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solidFill>
                <a:schemeClr val="tx1"/>
              </a:solidFill>
            </a:rPr>
            <a:t>ENROLLMENT is the number of individuals who are within a valid certification period and eligible to receive benefits.</a:t>
          </a:r>
        </a:p>
      </dsp:txBody>
      <dsp:txXfrm>
        <a:off x="131200" y="137403"/>
        <a:ext cx="6404433" cy="2425236"/>
      </dsp:txXfrm>
    </dsp:sp>
    <dsp:sp modelId="{5E4AE232-6B9A-482C-971D-57AF9DD579CF}">
      <dsp:nvSpPr>
        <dsp:cNvPr id="0" name=""/>
        <dsp:cNvSpPr/>
      </dsp:nvSpPr>
      <dsp:spPr>
        <a:xfrm>
          <a:off x="0" y="2760080"/>
          <a:ext cx="6666833" cy="2687636"/>
        </a:xfrm>
        <a:prstGeom prst="roundRect">
          <a:avLst/>
        </a:prstGeom>
        <a:gradFill rotWithShape="0">
          <a:gsLst>
            <a:gs pos="0">
              <a:schemeClr val="accent5">
                <a:hueOff val="3257026"/>
                <a:satOff val="11196"/>
                <a:lumOff val="-53726"/>
                <a:alphaOff val="0"/>
                <a:shade val="51000"/>
                <a:satMod val="130000"/>
              </a:schemeClr>
            </a:gs>
            <a:gs pos="80000">
              <a:schemeClr val="accent5">
                <a:hueOff val="3257026"/>
                <a:satOff val="11196"/>
                <a:lumOff val="-53726"/>
                <a:alphaOff val="0"/>
                <a:shade val="93000"/>
                <a:satMod val="130000"/>
              </a:schemeClr>
            </a:gs>
            <a:gs pos="100000">
              <a:schemeClr val="accent5">
                <a:hueOff val="3257026"/>
                <a:satOff val="11196"/>
                <a:lumOff val="-5372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PARTICIPATION is the number of enrolled women, infants, and children within a reporting period who receive benefits (benefits written to the card). This includes fully breastfed infants and partially breastfeeding women who do not receive benefits.</a:t>
          </a:r>
        </a:p>
      </dsp:txBody>
      <dsp:txXfrm>
        <a:off x="131200" y="2891280"/>
        <a:ext cx="6404433" cy="24252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2FE9F-106C-4BA1-B529-6D92C3FF4FE9}">
      <dsp:nvSpPr>
        <dsp:cNvPr id="0" name=""/>
        <dsp:cNvSpPr/>
      </dsp:nvSpPr>
      <dsp:spPr>
        <a:xfrm rot="5400000">
          <a:off x="3251828" y="-691680"/>
          <a:ext cx="2151686" cy="4073103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Age-appropriate nutrition education incentives, such as cups, plates, utensils, etc.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For older children, lunch bags, physical activity items, etc.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Diapers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1</a:t>
          </a:r>
          <a:r>
            <a:rPr lang="en-US" sz="1700" kern="1200" baseline="30000"/>
            <a:t>st</a:t>
          </a:r>
          <a:r>
            <a:rPr lang="en-US" sz="1700" kern="1200"/>
            <a:t> Birthday cards</a:t>
          </a:r>
        </a:p>
      </dsp:txBody>
      <dsp:txXfrm rot="-5400000">
        <a:off x="2291120" y="374065"/>
        <a:ext cx="3968066" cy="1941612"/>
      </dsp:txXfrm>
    </dsp:sp>
    <dsp:sp modelId="{9A9B4D55-D9D1-4FB1-9A74-D7BB936A2A9D}">
      <dsp:nvSpPr>
        <dsp:cNvPr id="0" name=""/>
        <dsp:cNvSpPr/>
      </dsp:nvSpPr>
      <dsp:spPr>
        <a:xfrm>
          <a:off x="0" y="67"/>
          <a:ext cx="2291120" cy="268960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solidFill>
                <a:schemeClr val="tx1"/>
              </a:solidFill>
            </a:rPr>
            <a:t>Children</a:t>
          </a:r>
        </a:p>
      </dsp:txBody>
      <dsp:txXfrm>
        <a:off x="111843" y="111910"/>
        <a:ext cx="2067434" cy="2465922"/>
      </dsp:txXfrm>
    </dsp:sp>
    <dsp:sp modelId="{E936409D-9BD0-4686-9355-4A44CE34BABF}">
      <dsp:nvSpPr>
        <dsp:cNvPr id="0" name=""/>
        <dsp:cNvSpPr/>
      </dsp:nvSpPr>
      <dsp:spPr>
        <a:xfrm rot="5400000">
          <a:off x="3251828" y="2132408"/>
          <a:ext cx="2151686" cy="4073103"/>
        </a:xfrm>
        <a:prstGeom prst="round2SameRect">
          <a:avLst/>
        </a:prstGeom>
        <a:solidFill>
          <a:schemeClr val="accent5">
            <a:tint val="40000"/>
            <a:alpha val="90000"/>
            <a:hueOff val="3245083"/>
            <a:satOff val="-23015"/>
            <a:lumOff val="-13095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3245083"/>
              <a:satOff val="-23015"/>
              <a:lumOff val="-130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Peer counselors' close relationship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Breastfeeding incentive items celebrating milestones, such as 3 months, 1 year, etc.</a:t>
          </a:r>
        </a:p>
      </dsp:txBody>
      <dsp:txXfrm rot="-5400000">
        <a:off x="2291120" y="3198154"/>
        <a:ext cx="3968066" cy="1941612"/>
      </dsp:txXfrm>
    </dsp:sp>
    <dsp:sp modelId="{AE7AB05C-57A3-4499-BCBB-4697DB753DCF}">
      <dsp:nvSpPr>
        <dsp:cNvPr id="0" name=""/>
        <dsp:cNvSpPr/>
      </dsp:nvSpPr>
      <dsp:spPr>
        <a:xfrm>
          <a:off x="0" y="2824156"/>
          <a:ext cx="2291120" cy="2689608"/>
        </a:xfrm>
        <a:prstGeom prst="roundRect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Pregnant &amp; Breastfeeding Women</a:t>
          </a:r>
        </a:p>
      </dsp:txBody>
      <dsp:txXfrm>
        <a:off x="111843" y="2935999"/>
        <a:ext cx="2067434" cy="24659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DA931-FBCF-4CA9-8013-1F24CFAF3D05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195751-C5AF-4390-A664-E4FD0F378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74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195751-C5AF-4390-A664-E4FD0F3784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65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Participation levels from January 2021 to October 2024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195751-C5AF-4390-A664-E4FD0F3784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7824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195751-C5AF-4390-A664-E4FD0F3784F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0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195751-C5AF-4390-A664-E4FD0F3784F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057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195751-C5AF-4390-A664-E4FD0F3784F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13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Retention efforts geared toward certain WIC Types.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195751-C5AF-4390-A664-E4FD0F3784F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11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Retention efforts geared toward all participants.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195751-C5AF-4390-A664-E4FD0F3784F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16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26388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0" y="190500"/>
            <a:ext cx="106172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52723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88400" y="1219201"/>
            <a:ext cx="27940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1219201"/>
            <a:ext cx="8178800" cy="4906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2760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933" y="177800"/>
            <a:ext cx="10566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25188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445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90500"/>
            <a:ext cx="10566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1722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11138"/>
            <a:ext cx="10566400" cy="5635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844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844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525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933" y="190500"/>
            <a:ext cx="10566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44882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4439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21920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219201"/>
            <a:ext cx="68156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362201"/>
            <a:ext cx="4011084" cy="3657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9213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46482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8000" y="1143000"/>
            <a:ext cx="11074400" cy="34290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5257800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4236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152400"/>
            <a:ext cx="10972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Presentation Title Goes Here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95401"/>
            <a:ext cx="10972800" cy="4884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4978400" y="6096000"/>
            <a:ext cx="70104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pic>
        <p:nvPicPr>
          <p:cNvPr id="8" name="Picture 10" descr="blue banne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6400" y="152400"/>
            <a:ext cx="11176000" cy="914400"/>
          </a:xfrm>
          <a:prstGeom prst="rect">
            <a:avLst/>
          </a:prstGeom>
          <a:noFill/>
        </p:spPr>
      </p:pic>
      <p:pic>
        <p:nvPicPr>
          <p:cNvPr id="3" name="Picture 2" descr="Text&#10;&#10;Description automatically generated with medium confidence">
            <a:extLst>
              <a:ext uri="{FF2B5EF4-FFF2-40B4-BE49-F238E27FC236}">
                <a16:creationId xmlns:a16="http://schemas.microsoft.com/office/drawing/2014/main" id="{A560E30B-6054-1546-2358-5FEDAE13468B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2131" y="6240405"/>
            <a:ext cx="3149600" cy="404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27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2_7CF9A65B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6B38A-C7EE-38D0-F032-FEA8D30B48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/>
              <a:t>Participation &amp; Retention</a:t>
            </a:r>
          </a:p>
        </p:txBody>
      </p:sp>
    </p:spTree>
    <p:extLst>
      <p:ext uri="{BB962C8B-B14F-4D97-AF65-F5344CB8AC3E}">
        <p14:creationId xmlns:p14="http://schemas.microsoft.com/office/powerpoint/2010/main" val="3807804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E6DA423-5BF4-6193-A409-23BEFDB077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0415532"/>
              </p:ext>
            </p:extLst>
          </p:nvPr>
        </p:nvGraphicFramePr>
        <p:xfrm>
          <a:off x="643467" y="643467"/>
          <a:ext cx="10905066" cy="5571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15775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77D5A-4029-CCCA-BC66-D08228546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1"/>
                </a:solidFill>
              </a:rPr>
              <a:t>Retention efforts by Local Agencies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114597D0-3F04-9C7C-B535-FB37260C03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7004532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42951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BD640-8359-21BB-7B72-7762532FD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741" y="2022250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chemeClr val="tx1"/>
                </a:solidFill>
              </a:rPr>
              <a:t>Retention efforts by Local Agencies,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59CBA-84A1-953A-5970-767869871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All Participants</a:t>
            </a:r>
          </a:p>
          <a:p>
            <a:pPr lvl="1"/>
            <a:r>
              <a:rPr lang="en-US" sz="2000" dirty="0"/>
              <a:t>Follow up on no-shows, text reminders, and staff phone calls</a:t>
            </a:r>
          </a:p>
          <a:p>
            <a:pPr lvl="1"/>
            <a:r>
              <a:rPr lang="en-US" sz="2000" dirty="0"/>
              <a:t>Teaching kitchens</a:t>
            </a:r>
          </a:p>
          <a:p>
            <a:pPr lvl="1"/>
            <a:r>
              <a:rPr lang="en-US" sz="2000" dirty="0"/>
              <a:t>Educational classes, surrounding pregnancy, breastfeeding, infant feeding, etc.</a:t>
            </a:r>
          </a:p>
          <a:p>
            <a:pPr lvl="1"/>
            <a:r>
              <a:rPr lang="en-US" sz="2000" dirty="0"/>
              <a:t>Working </a:t>
            </a:r>
            <a:r>
              <a:rPr lang="en-US" sz="2000"/>
              <a:t>with dentists </a:t>
            </a:r>
            <a:r>
              <a:rPr lang="en-US" sz="2000" dirty="0"/>
              <a:t>for child teeth cleaning</a:t>
            </a:r>
          </a:p>
          <a:p>
            <a:pPr lvl="1"/>
            <a:r>
              <a:rPr lang="en-US" sz="2000" dirty="0"/>
              <a:t>Flu shot clinic</a:t>
            </a:r>
          </a:p>
          <a:p>
            <a:pPr lvl="1"/>
            <a:r>
              <a:rPr lang="en-US" sz="2000" dirty="0"/>
              <a:t>Farmers markets coming to the clinics</a:t>
            </a:r>
          </a:p>
          <a:p>
            <a:pPr lvl="1"/>
            <a:r>
              <a:rPr lang="en-US" sz="2000" dirty="0"/>
              <a:t>Good customer service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18887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69372-8E1B-3609-9782-1011889DB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479913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chemeClr val="tx1"/>
                </a:solidFill>
              </a:rPr>
              <a:t>Participation vs Enrollment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ECEBC1C-1D54-6F1B-A590-0697DABDDB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406808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5652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C3A1785D-295F-CC49-BD12-1ED06A1634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0802734"/>
              </p:ext>
            </p:extLst>
          </p:nvPr>
        </p:nvGraphicFramePr>
        <p:xfrm>
          <a:off x="408791" y="1043491"/>
          <a:ext cx="11139742" cy="5171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9673583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5DBCC956-12E6-431B-836D-7DA5245ACE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2349573"/>
              </p:ext>
            </p:extLst>
          </p:nvPr>
        </p:nvGraphicFramePr>
        <p:xfrm>
          <a:off x="398033" y="1086521"/>
          <a:ext cx="11150500" cy="5128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4161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759B17A-F862-39FA-F61F-526F0B894B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0301556"/>
              </p:ext>
            </p:extLst>
          </p:nvPr>
        </p:nvGraphicFramePr>
        <p:xfrm>
          <a:off x="441065" y="1123527"/>
          <a:ext cx="11177194" cy="460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8491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3937D15-340F-CAB1-942B-6DFD7B495B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3353142"/>
              </p:ext>
            </p:extLst>
          </p:nvPr>
        </p:nvGraphicFramePr>
        <p:xfrm>
          <a:off x="408791" y="1086522"/>
          <a:ext cx="11198710" cy="2646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D159BDC-B31D-E945-EC02-BEA3156768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0376492"/>
              </p:ext>
            </p:extLst>
          </p:nvPr>
        </p:nvGraphicFramePr>
        <p:xfrm>
          <a:off x="408791" y="3789141"/>
          <a:ext cx="11198710" cy="2646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0046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2FFC100-EED9-870A-462A-75A04C670D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8650646"/>
              </p:ext>
            </p:extLst>
          </p:nvPr>
        </p:nvGraphicFramePr>
        <p:xfrm>
          <a:off x="643467" y="1108037"/>
          <a:ext cx="10905066" cy="5106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1426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2AE92B0A-BB7C-3BD0-EEF2-EEE65B6446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7819431"/>
              </p:ext>
            </p:extLst>
          </p:nvPr>
        </p:nvGraphicFramePr>
        <p:xfrm>
          <a:off x="419549" y="1126600"/>
          <a:ext cx="11166437" cy="460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85792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E1842F80-B017-81C8-7154-2CE97A7951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6809569"/>
              </p:ext>
            </p:extLst>
          </p:nvPr>
        </p:nvGraphicFramePr>
        <p:xfrm>
          <a:off x="419548" y="1097280"/>
          <a:ext cx="11187953" cy="2850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5908511-1437-B50D-22A4-6A8FB95A6F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4377753"/>
              </p:ext>
            </p:extLst>
          </p:nvPr>
        </p:nvGraphicFramePr>
        <p:xfrm>
          <a:off x="419548" y="4098664"/>
          <a:ext cx="11187953" cy="25788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34529282"/>
      </p:ext>
    </p:extLst>
  </p:cSld>
  <p:clrMapOvr>
    <a:masterClrMapping/>
  </p:clrMapOvr>
</p:sld>
</file>

<file path=ppt/theme/theme1.xml><?xml version="1.0" encoding="utf-8"?>
<a:theme xmlns:a="http://schemas.openxmlformats.org/drawingml/2006/main" name="DOH 2024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DOH 2024" id="{D976A653-C040-475E-B69A-ACDA22D07063}" vid="{2D7429B1-8C35-4D98-B64F-71F1339EF0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404473F52BA549A4D0ABD2A05A940C" ma:contentTypeVersion="47" ma:contentTypeDescription="Create a new document." ma:contentTypeScope="" ma:versionID="3c2e0027ed1efce4b2f9008d1a7335d1">
  <xsd:schema xmlns:xsd="http://www.w3.org/2001/XMLSchema" xmlns:xs="http://www.w3.org/2001/XMLSchema" xmlns:p="http://schemas.microsoft.com/office/2006/metadata/properties" xmlns:ns2="906a5e43-ae57-4088-b6bd-ad0d184b1ed5" xmlns:ns3="6d908712-a64e-4c5e-abb8-e795766279cd" targetNamespace="http://schemas.microsoft.com/office/2006/metadata/properties" ma:root="true" ma:fieldsID="f5cd67fb128f5d34038284a23b59f9fd" ns2:_="" ns3:_="">
    <xsd:import namespace="906a5e43-ae57-4088-b6bd-ad0d184b1ed5"/>
    <xsd:import namespace="6d908712-a64e-4c5e-abb8-e795766279c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Comments" minOccurs="0"/>
                <xsd:element ref="ns3:NFFormData" minOccurs="0"/>
                <xsd:element ref="ns3:Assigned_x0020_Attorneys" minOccurs="0"/>
                <xsd:element ref="ns2:SharedWithUsers" minOccurs="0"/>
                <xsd:element ref="ns2:SharedWithDetail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6a5e43-ae57-4088-b6bd-ad0d184b1ed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9896536-0171-4651-a8c4-526ed74080b0}" ma:internalName="TaxCatchAll" ma:showField="CatchAllData" ma:web="906a5e43-ae57-4088-b6bd-ad0d184b1e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908712-a64e-4c5e-abb8-e795766279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Comments" ma:index="15" nillable="true" ma:displayName="Comments" ma:internalName="Comments" ma:readOnly="false">
      <xsd:simpleType>
        <xsd:restriction base="dms:Note">
          <xsd:maxLength value="255"/>
        </xsd:restriction>
      </xsd:simpleType>
    </xsd:element>
    <xsd:element name="NFFormData" ma:index="16" nillable="true" ma:displayName="NFFormData" ma:hidden="true" ma:internalName="NFFormData">
      <xsd:simpleType>
        <xsd:restriction base="dms:Note"/>
      </xsd:simpleType>
    </xsd:element>
    <xsd:element name="Assigned_x0020_Attorneys" ma:index="17" nillable="true" ma:displayName="Assigned Attorneys" ma:internalName="Assigned_x0020_Attorneys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3380fc7-fa52-4f73-84dd-cd41989e36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ssigned_x0020_Attorneys xmlns="6d908712-a64e-4c5e-abb8-e795766279cd" xsi:nil="true"/>
    <Comments xmlns="6d908712-a64e-4c5e-abb8-e795766279cd" xsi:nil="true"/>
    <NFFormData xmlns="6d908712-a64e-4c5e-abb8-e795766279cd" xsi:nil="true"/>
    <lcf76f155ced4ddcb4097134ff3c332f xmlns="6d908712-a64e-4c5e-abb8-e795766279cd">
      <Terms xmlns="http://schemas.microsoft.com/office/infopath/2007/PartnerControls"/>
    </lcf76f155ced4ddcb4097134ff3c332f>
    <TaxCatchAll xmlns="906a5e43-ae57-4088-b6bd-ad0d184b1ed5" xsi:nil="true"/>
    <_dlc_DocId xmlns="906a5e43-ae57-4088-b6bd-ad0d184b1ed5">PADOH-1562258434-1441</_dlc_DocId>
    <_dlc_DocIdUrl xmlns="906a5e43-ae57-4088-b6bd-ad0d184b1ed5">
      <Url>https://pagov.sharepoint.com/sites/DOH-Intranet/TS/Comms/_layouts/15/DocIdRedir.aspx?ID=PADOH-1562258434-1441</Url>
      <Description>PADOH-1562258434-1441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DD25E36-CEB7-437E-A69C-52A76CDD29CB}">
  <ds:schemaRefs>
    <ds:schemaRef ds:uri="6d908712-a64e-4c5e-abb8-e795766279cd"/>
    <ds:schemaRef ds:uri="906a5e43-ae57-4088-b6bd-ad0d184b1ed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438EFA4-C46D-40D5-A0E7-429565BA9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0074DA-65CE-4F3E-8D8E-7CA74699D40C}">
  <ds:schemaRefs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infopath/2007/PartnerControls"/>
    <ds:schemaRef ds:uri="906a5e43-ae57-4088-b6bd-ad0d184b1ed5"/>
    <ds:schemaRef ds:uri="http://schemas.microsoft.com/office/2006/metadata/properties"/>
    <ds:schemaRef ds:uri="http://purl.org/dc/terms/"/>
    <ds:schemaRef ds:uri="http://schemas.microsoft.com/office/2006/documentManagement/types"/>
    <ds:schemaRef ds:uri="6d908712-a64e-4c5e-abb8-e795766279cd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31C4B96E-44B0-42CC-A4CA-01EDC3C45303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DOH 2024</Template>
  <TotalTime>9</TotalTime>
  <Words>257</Words>
  <Application>Microsoft Office PowerPoint</Application>
  <PresentationFormat>Widescreen</PresentationFormat>
  <Paragraphs>53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Calibri</vt:lpstr>
      <vt:lpstr>Verdana</vt:lpstr>
      <vt:lpstr>DOH 2024</vt:lpstr>
      <vt:lpstr>Participation &amp; Retention</vt:lpstr>
      <vt:lpstr>Participation vs Enrollment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Retention efforts by Local Agencies</vt:lpstr>
      <vt:lpstr>Retention efforts by Local Agencies, cont.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Participation &amp; Retention</dc:title>
  <dc:creator>Maust, Melissa</dc:creator>
  <cp:lastModifiedBy>Burrows, Sean</cp:lastModifiedBy>
  <cp:revision>5</cp:revision>
  <dcterms:created xsi:type="dcterms:W3CDTF">2024-12-04T16:00:28Z</dcterms:created>
  <dcterms:modified xsi:type="dcterms:W3CDTF">2025-01-13T20:00:54Z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0x01010002404473F52BA549A4D0ABD2A05A940C</vt:lpwstr>
  </property>
  <property fmtid="{D5CDD505-2E9C-101B-9397-08002B2CF9AE}" pid="3" name="_dlc_DocIdItemGuid">
    <vt:lpwstr>f7fbddb4-69a3-46a5-9ab3-e5f07dc6e6ca</vt:lpwstr>
  </property>
  <property fmtid="{D5CDD505-2E9C-101B-9397-08002B2CF9AE}" pid="4" name="MediaServiceImageTags">
    <vt:lpwstr/>
  </property>
</Properties>
</file>